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embeddedFontLst>
    <p:embeddedFont>
      <p:font typeface="Kanit Medium"/>
      <p:regular r:id="rId31"/>
      <p:bold r:id="rId32"/>
      <p:italic r:id="rId33"/>
      <p:boldItalic r:id="rId34"/>
    </p:embeddedFont>
    <p:embeddedFont>
      <p:font typeface="Corbel"/>
      <p:regular r:id="rId35"/>
      <p:bold r:id="rId36"/>
      <p:italic r:id="rId37"/>
      <p:boldItalic r:id="rId38"/>
    </p:embeddedFont>
    <p:embeddedFont>
      <p:font typeface="Merriweather"/>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3" roundtripDataSignature="AMtx7migcFCQqO09s28uw/YV6hfz86ES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erriweather-bold.fntdata"/><Relationship Id="rId20" Type="http://schemas.openxmlformats.org/officeDocument/2006/relationships/slide" Target="slides/slide16.xml"/><Relationship Id="rId42" Type="http://schemas.openxmlformats.org/officeDocument/2006/relationships/font" Target="fonts/Merriweather-boldItalic.fntdata"/><Relationship Id="rId41" Type="http://schemas.openxmlformats.org/officeDocument/2006/relationships/font" Target="fonts/Merriweather-italic.fntdata"/><Relationship Id="rId22" Type="http://schemas.openxmlformats.org/officeDocument/2006/relationships/slide" Target="slides/slide18.xml"/><Relationship Id="rId21" Type="http://schemas.openxmlformats.org/officeDocument/2006/relationships/slide" Target="slides/slide17.xml"/><Relationship Id="rId43" Type="http://customschemas.google.com/relationships/presentationmetadata" Target="meta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KanitMedium-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KanitMedium-italic.fntdata"/><Relationship Id="rId10" Type="http://schemas.openxmlformats.org/officeDocument/2006/relationships/slide" Target="slides/slide6.xml"/><Relationship Id="rId32" Type="http://schemas.openxmlformats.org/officeDocument/2006/relationships/font" Target="fonts/KanitMedium-bold.fntdata"/><Relationship Id="rId13" Type="http://schemas.openxmlformats.org/officeDocument/2006/relationships/slide" Target="slides/slide9.xml"/><Relationship Id="rId35" Type="http://schemas.openxmlformats.org/officeDocument/2006/relationships/font" Target="fonts/Corbel-regular.fntdata"/><Relationship Id="rId12" Type="http://schemas.openxmlformats.org/officeDocument/2006/relationships/slide" Target="slides/slide8.xml"/><Relationship Id="rId34" Type="http://schemas.openxmlformats.org/officeDocument/2006/relationships/font" Target="fonts/KanitMedium-boldItalic.fntdata"/><Relationship Id="rId15" Type="http://schemas.openxmlformats.org/officeDocument/2006/relationships/slide" Target="slides/slide11.xml"/><Relationship Id="rId37" Type="http://schemas.openxmlformats.org/officeDocument/2006/relationships/font" Target="fonts/Corbel-italic.fntdata"/><Relationship Id="rId14" Type="http://schemas.openxmlformats.org/officeDocument/2006/relationships/slide" Target="slides/slide10.xml"/><Relationship Id="rId36" Type="http://schemas.openxmlformats.org/officeDocument/2006/relationships/font" Target="fonts/Corbel-bold.fntdata"/><Relationship Id="rId17" Type="http://schemas.openxmlformats.org/officeDocument/2006/relationships/slide" Target="slides/slide13.xml"/><Relationship Id="rId39" Type="http://schemas.openxmlformats.org/officeDocument/2006/relationships/font" Target="fonts/Merriweather-regular.fntdata"/><Relationship Id="rId16" Type="http://schemas.openxmlformats.org/officeDocument/2006/relationships/slide" Target="slides/slide12.xml"/><Relationship Id="rId38" Type="http://schemas.openxmlformats.org/officeDocument/2006/relationships/font" Target="fonts/Corbel-boldItalic.fntdata"/><Relationship Id="rId19" Type="http://schemas.openxmlformats.org/officeDocument/2006/relationships/slide" Target="slides/slide15.xml"/><Relationship Id="rId18"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0ddc07d97e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20ddc07d97e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e722f34a19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2e722f34a19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e722f34a19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e722f34a19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0dbff422a3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20dbff422a3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120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153a4513ba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2153a4513ba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f55b5b2838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2f55b5b2838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153a4513ba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153a4513ba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ES"/>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153a4513ba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2153a4513ba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154ef7870c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154ef7870c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00000"/>
              </a:lnSpc>
              <a:spcBef>
                <a:spcPts val="1200"/>
              </a:spcBef>
              <a:spcAft>
                <a:spcPts val="0"/>
              </a:spcAft>
              <a:buSzPts val="1100"/>
              <a:buNone/>
            </a:pPr>
            <a:r>
              <a:t/>
            </a:r>
            <a:endParaRPr/>
          </a:p>
        </p:txBody>
      </p:sp>
      <p:sp>
        <p:nvSpPr>
          <p:cNvPr id="88" name="Google Shape;8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154ef7870c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2154ef7870c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d5c2694c11_1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2d5c2694c11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120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d5c2694c11_1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2d5c2694c11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120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f55b5b2838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2f55b5b2838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d5c2694c11_1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2d5c2694c11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d5c2694c11_1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2d5c2694c11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d5c2694c11_1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2d5c2694c11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0da6ac40ed_4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20da6ac40ed_4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 name="Google Shape;10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153a4513ba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2153a4513ba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0db86d69b7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20db86d69b7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0da6ac40ed_4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20da6ac40ed_4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
              </a:spcBef>
              <a:spcAft>
                <a:spcPts val="0"/>
              </a:spcAft>
              <a:buSzPts val="1100"/>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0db86d69b7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0db86d69b7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0db86d69b7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20db86d69b7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1" name="Shape 11"/>
        <p:cNvGrpSpPr/>
        <p:nvPr/>
      </p:nvGrpSpPr>
      <p:grpSpPr>
        <a:xfrm>
          <a:off x="0" y="0"/>
          <a:ext cx="0" cy="0"/>
          <a:chOff x="0" y="0"/>
          <a:chExt cx="0" cy="0"/>
        </a:xfrm>
      </p:grpSpPr>
      <p:sp>
        <p:nvSpPr>
          <p:cNvPr id="12" name="Google Shape;12;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3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7" name="Shape 17"/>
        <p:cNvGrpSpPr/>
        <p:nvPr/>
      </p:nvGrpSpPr>
      <p:grpSpPr>
        <a:xfrm>
          <a:off x="0" y="0"/>
          <a:ext cx="0" cy="0"/>
          <a:chOff x="0" y="0"/>
          <a:chExt cx="0" cy="0"/>
        </a:xfrm>
      </p:grpSpPr>
      <p:sp>
        <p:nvSpPr>
          <p:cNvPr id="18" name="Google Shape;18;p2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2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3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3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3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3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4"/>
          <p:cNvSpPr/>
          <p:nvPr>
            <p:ph idx="2" type="pic"/>
          </p:nvPr>
        </p:nvSpPr>
        <p:spPr>
          <a:xfrm>
            <a:off x="5183188" y="987425"/>
            <a:ext cx="6172200" cy="4873625"/>
          </a:xfrm>
          <a:prstGeom prst="rect">
            <a:avLst/>
          </a:prstGeom>
          <a:noFill/>
          <a:ln>
            <a:noFill/>
          </a:ln>
        </p:spPr>
      </p:sp>
      <p:sp>
        <p:nvSpPr>
          <p:cNvPr id="64" name="Google Shape;64;p3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0.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18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vmlDrawing" Target="../drawings/vmlDrawing1.vml"/><Relationship Id="rId4" Type="http://schemas.openxmlformats.org/officeDocument/2006/relationships/image" Target="../media/image9.jpg"/><Relationship Id="rId5" Type="http://schemas.openxmlformats.org/officeDocument/2006/relationships/oleObject" Target="../embeddings/oleObject1.bin"/><Relationship Id="rId6" Type="http://schemas.openxmlformats.org/officeDocument/2006/relationships/oleObject" Target="../embeddings/oleObject1.bin"/><Relationship Id="rId7"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22.png"/><Relationship Id="rId6"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vmlDrawing" Target="../drawings/vmlDrawing2.vml"/><Relationship Id="rId4" Type="http://schemas.openxmlformats.org/officeDocument/2006/relationships/oleObject" Target="../embeddings/oleObject2.bin"/><Relationship Id="rId5" Type="http://schemas.openxmlformats.org/officeDocument/2006/relationships/oleObject" Target="../embeddings/oleObject2.bin"/><Relationship Id="rId6"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2.png"/><Relationship Id="rId6" Type="http://schemas.openxmlformats.org/officeDocument/2006/relationships/image" Target="../media/image29.png"/><Relationship Id="rId7"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1.png"/><Relationship Id="rId12"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34.png"/><Relationship Id="rId7" Type="http://schemas.openxmlformats.org/officeDocument/2006/relationships/image" Target="../media/image18.png"/><Relationship Id="rId8"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83" name="Shape 83"/>
        <p:cNvGrpSpPr/>
        <p:nvPr/>
      </p:nvGrpSpPr>
      <p:grpSpPr>
        <a:xfrm>
          <a:off x="0" y="0"/>
          <a:ext cx="0" cy="0"/>
          <a:chOff x="0" y="0"/>
          <a:chExt cx="0" cy="0"/>
        </a:xfrm>
      </p:grpSpPr>
      <p:sp>
        <p:nvSpPr>
          <p:cNvPr id="84" name="Google Shape;84;p22"/>
          <p:cNvSpPr/>
          <p:nvPr/>
        </p:nvSpPr>
        <p:spPr>
          <a:xfrm>
            <a:off x="2759319" y="2191482"/>
            <a:ext cx="6330461" cy="246184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40"/>
              <a:buFont typeface="Noto Sans Symbols"/>
              <a:buNone/>
            </a:pPr>
            <a:r>
              <a:rPr b="1" i="0" lang="es-ES" sz="5400" u="none" cap="none" strike="noStrike">
                <a:solidFill>
                  <a:srgbClr val="FFFFFF"/>
                </a:solidFill>
                <a:latin typeface="Kanit Medium"/>
                <a:ea typeface="Kanit Medium"/>
                <a:cs typeface="Kanit Medium"/>
                <a:sym typeface="Kanit Medium"/>
              </a:rPr>
              <a:t>Práctica Profesionalizante 1</a:t>
            </a:r>
            <a:endParaRPr b="1" i="0" sz="1400" u="none" cap="none" strike="noStrike">
              <a:solidFill>
                <a:srgbClr val="FFFFFF"/>
              </a:solidFill>
              <a:latin typeface="Kanit Medium"/>
              <a:ea typeface="Kanit Medium"/>
              <a:cs typeface="Kanit Medium"/>
              <a:sym typeface="Kanit Medium"/>
            </a:endParaRPr>
          </a:p>
        </p:txBody>
      </p:sp>
      <p:graphicFrame>
        <p:nvGraphicFramePr>
          <p:cNvPr id="85" name="Google Shape;85;p22"/>
          <p:cNvGraphicFramePr/>
          <p:nvPr/>
        </p:nvGraphicFramePr>
        <p:xfrm>
          <a:off x="3234061" y="5181706"/>
          <a:ext cx="5723877" cy="1020128"/>
        </p:xfrm>
        <a:graphic>
          <a:graphicData uri="http://schemas.openxmlformats.org/presentationml/2006/ole">
            <mc:AlternateContent>
              <mc:Choice Requires="v">
                <p:oleObj r:id="rId5" imgH="1020128" imgW="5723877" progId="CorelDraw.Graphic.22" spid="_x0000_s1">
                  <p:embed/>
                </p:oleObj>
              </mc:Choice>
              <mc:Fallback>
                <p:oleObj r:id="rId6" imgH="1020128" imgW="5723877" progId="CorelDraw.Graphic.22">
                  <p:embed/>
                  <p:pic>
                    <p:nvPicPr>
                      <p:cNvPr id="85" name="Google Shape;85;p22"/>
                      <p:cNvPicPr preferRelativeResize="0"/>
                      <p:nvPr/>
                    </p:nvPicPr>
                    <p:blipFill rotWithShape="1">
                      <a:blip r:embed="rId7">
                        <a:alphaModFix/>
                      </a:blip>
                      <a:srcRect b="0" l="0" r="0" t="0"/>
                      <a:stretch/>
                    </p:blipFill>
                    <p:spPr>
                      <a:xfrm>
                        <a:off x="3234061" y="5181706"/>
                        <a:ext cx="5723877" cy="1020128"/>
                      </a:xfrm>
                      <a:prstGeom prst="rect">
                        <a:avLst/>
                      </a:prstGeom>
                      <a:noFill/>
                      <a:ln>
                        <a:noFill/>
                      </a:ln>
                    </p:spPr>
                  </p:pic>
                </p:oleObj>
              </mc:Fallback>
            </mc:AlternateContent>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0ddc07d97e_3_0"/>
          <p:cNvSpPr txBox="1"/>
          <p:nvPr/>
        </p:nvSpPr>
        <p:spPr>
          <a:xfrm>
            <a:off x="0" y="990600"/>
            <a:ext cx="2705100" cy="107721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3200" u="none" cap="none" strike="noStrike">
                <a:solidFill>
                  <a:srgbClr val="FFFFFF"/>
                </a:solidFill>
                <a:latin typeface="Kanit Medium"/>
                <a:ea typeface="Kanit Medium"/>
                <a:cs typeface="Kanit Medium"/>
                <a:sym typeface="Kanit Medium"/>
              </a:rPr>
              <a:t>Diagrama de GANTT</a:t>
            </a:r>
            <a:endParaRPr b="0" i="0" sz="1400" u="none" cap="none" strike="noStrike">
              <a:solidFill>
                <a:srgbClr val="000000"/>
              </a:solidFill>
              <a:latin typeface="Kanit Medium"/>
              <a:ea typeface="Kanit Medium"/>
              <a:cs typeface="Kanit Medium"/>
              <a:sym typeface="Kanit Medium"/>
            </a:endParaRPr>
          </a:p>
        </p:txBody>
      </p:sp>
      <p:pic>
        <p:nvPicPr>
          <p:cNvPr id="167" name="Google Shape;167;g20ddc07d97e_3_0"/>
          <p:cNvPicPr preferRelativeResize="0"/>
          <p:nvPr/>
        </p:nvPicPr>
        <p:blipFill rotWithShape="1">
          <a:blip r:embed="rId3">
            <a:alphaModFix/>
          </a:blip>
          <a:srcRect b="0" l="0" r="0" t="0"/>
          <a:stretch/>
        </p:blipFill>
        <p:spPr>
          <a:xfrm>
            <a:off x="3040914" y="3340674"/>
            <a:ext cx="6455578" cy="1397880"/>
          </a:xfrm>
          <a:prstGeom prst="rect">
            <a:avLst/>
          </a:prstGeom>
          <a:noFill/>
          <a:ln>
            <a:noFill/>
          </a:ln>
        </p:spPr>
      </p:pic>
      <p:pic>
        <p:nvPicPr>
          <p:cNvPr id="168" name="Google Shape;168;g20ddc07d97e_3_0"/>
          <p:cNvPicPr preferRelativeResize="0"/>
          <p:nvPr/>
        </p:nvPicPr>
        <p:blipFill rotWithShape="1">
          <a:blip r:embed="rId4">
            <a:alphaModFix/>
          </a:blip>
          <a:srcRect b="0" l="0" r="0" t="0"/>
          <a:stretch/>
        </p:blipFill>
        <p:spPr>
          <a:xfrm>
            <a:off x="3040913" y="911892"/>
            <a:ext cx="6455578" cy="2433819"/>
          </a:xfrm>
          <a:prstGeom prst="rect">
            <a:avLst/>
          </a:prstGeom>
          <a:noFill/>
          <a:ln>
            <a:noFill/>
          </a:ln>
        </p:spPr>
      </p:pic>
      <p:pic>
        <p:nvPicPr>
          <p:cNvPr id="169" name="Google Shape;169;g20ddc07d97e_3_0"/>
          <p:cNvPicPr preferRelativeResize="0"/>
          <p:nvPr/>
        </p:nvPicPr>
        <p:blipFill rotWithShape="1">
          <a:blip r:embed="rId5">
            <a:alphaModFix/>
          </a:blip>
          <a:srcRect b="0" l="0" r="0" t="0"/>
          <a:stretch/>
        </p:blipFill>
        <p:spPr>
          <a:xfrm>
            <a:off x="3040913" y="4738554"/>
            <a:ext cx="6455578" cy="1502015"/>
          </a:xfrm>
          <a:prstGeom prst="rect">
            <a:avLst/>
          </a:prstGeom>
          <a:noFill/>
          <a:ln>
            <a:noFill/>
          </a:ln>
        </p:spPr>
      </p:pic>
      <p:pic>
        <p:nvPicPr>
          <p:cNvPr id="170" name="Google Shape;170;g20ddc07d97e_3_0"/>
          <p:cNvPicPr preferRelativeResize="0"/>
          <p:nvPr/>
        </p:nvPicPr>
        <p:blipFill rotWithShape="1">
          <a:blip r:embed="rId6">
            <a:alphaModFix/>
          </a:blip>
          <a:srcRect b="0" l="0" r="0" t="0"/>
          <a:stretch/>
        </p:blipFill>
        <p:spPr>
          <a:xfrm>
            <a:off x="9572154" y="4926419"/>
            <a:ext cx="2494658" cy="1314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2e722f34a19_0_10"/>
          <p:cNvSpPr txBox="1"/>
          <p:nvPr>
            <p:ph idx="1" type="body"/>
          </p:nvPr>
        </p:nvSpPr>
        <p:spPr>
          <a:xfrm>
            <a:off x="3905250" y="1027617"/>
            <a:ext cx="7139051" cy="2268476"/>
          </a:xfrm>
          <a:prstGeom prst="rect">
            <a:avLst/>
          </a:prstGeom>
          <a:noFill/>
          <a:ln>
            <a:noFill/>
          </a:ln>
        </p:spPr>
        <p:txBody>
          <a:bodyPr anchorCtr="0" anchor="t" bIns="45700" lIns="91425" spcFirstLastPara="1" rIns="91425" wrap="square" tIns="45700">
            <a:noAutofit/>
          </a:bodyPr>
          <a:lstStyle/>
          <a:p>
            <a:pPr indent="-387350" lvl="0" marL="457200" rtl="0" algn="l">
              <a:lnSpc>
                <a:spcPct val="100000"/>
              </a:lnSpc>
              <a:spcBef>
                <a:spcPts val="0"/>
              </a:spcBef>
              <a:spcAft>
                <a:spcPts val="0"/>
              </a:spcAft>
              <a:buClr>
                <a:srgbClr val="0F486F"/>
              </a:buClr>
              <a:buSzPts val="2500"/>
              <a:buFont typeface="Noto Sans Symbols"/>
              <a:buChar char="⮚"/>
            </a:pPr>
            <a:r>
              <a:rPr lang="es-ES" sz="2300">
                <a:latin typeface="Corbel"/>
                <a:ea typeface="Corbel"/>
                <a:cs typeface="Corbel"/>
                <a:sym typeface="Corbel"/>
              </a:rPr>
              <a:t>Ejecutar un análisis exploratorio de los datos.</a:t>
            </a:r>
            <a:endParaRPr/>
          </a:p>
          <a:p>
            <a:pPr indent="-387350" lvl="0" marL="457200" rtl="0" algn="l">
              <a:lnSpc>
                <a:spcPct val="100000"/>
              </a:lnSpc>
              <a:spcBef>
                <a:spcPts val="0"/>
              </a:spcBef>
              <a:spcAft>
                <a:spcPts val="0"/>
              </a:spcAft>
              <a:buClr>
                <a:srgbClr val="0F486F"/>
              </a:buClr>
              <a:buSzPts val="2500"/>
              <a:buFont typeface="Noto Sans Symbols"/>
              <a:buChar char="⮚"/>
            </a:pPr>
            <a:r>
              <a:rPr lang="es-ES" sz="2300">
                <a:latin typeface="Corbel"/>
                <a:ea typeface="Corbel"/>
                <a:cs typeface="Corbel"/>
                <a:sym typeface="Corbel"/>
              </a:rPr>
              <a:t>Proceso ETL para la integración de datos.</a:t>
            </a:r>
            <a:endParaRPr/>
          </a:p>
          <a:p>
            <a:pPr indent="-387350" lvl="0" marL="457200" rtl="0" algn="l">
              <a:lnSpc>
                <a:spcPct val="100000"/>
              </a:lnSpc>
              <a:spcBef>
                <a:spcPts val="0"/>
              </a:spcBef>
              <a:spcAft>
                <a:spcPts val="0"/>
              </a:spcAft>
              <a:buClr>
                <a:srgbClr val="0F486F"/>
              </a:buClr>
              <a:buSzPts val="2500"/>
              <a:buFont typeface="Noto Sans Symbols"/>
              <a:buChar char="⮚"/>
            </a:pPr>
            <a:r>
              <a:rPr lang="es-ES" sz="2300">
                <a:latin typeface="Corbel"/>
                <a:ea typeface="Corbel"/>
                <a:cs typeface="Corbel"/>
                <a:sym typeface="Corbel"/>
              </a:rPr>
              <a:t>Determinar los datos relevantes.</a:t>
            </a:r>
            <a:endParaRPr/>
          </a:p>
          <a:p>
            <a:pPr indent="-387350" lvl="0" marL="457200" rtl="0" algn="l">
              <a:lnSpc>
                <a:spcPct val="100000"/>
              </a:lnSpc>
              <a:spcBef>
                <a:spcPts val="0"/>
              </a:spcBef>
              <a:spcAft>
                <a:spcPts val="0"/>
              </a:spcAft>
              <a:buClr>
                <a:srgbClr val="0F486F"/>
              </a:buClr>
              <a:buSzPts val="2500"/>
              <a:buFont typeface="Noto Sans Symbols"/>
              <a:buChar char="⮚"/>
            </a:pPr>
            <a:r>
              <a:rPr lang="es-ES" sz="2300">
                <a:latin typeface="Corbel"/>
                <a:ea typeface="Corbel"/>
                <a:cs typeface="Corbel"/>
                <a:sym typeface="Corbel"/>
              </a:rPr>
              <a:t>Identificar patrones.</a:t>
            </a:r>
            <a:endParaRPr>
              <a:latin typeface="Corbel"/>
              <a:ea typeface="Corbel"/>
              <a:cs typeface="Corbel"/>
              <a:sym typeface="Corbel"/>
            </a:endParaRPr>
          </a:p>
          <a:p>
            <a:pPr indent="-387350" lvl="0" marL="457200" rtl="0" algn="l">
              <a:lnSpc>
                <a:spcPct val="100000"/>
              </a:lnSpc>
              <a:spcBef>
                <a:spcPts val="0"/>
              </a:spcBef>
              <a:spcAft>
                <a:spcPts val="0"/>
              </a:spcAft>
              <a:buClr>
                <a:srgbClr val="0F486F"/>
              </a:buClr>
              <a:buSzPts val="2500"/>
              <a:buFont typeface="Noto Sans Symbols"/>
              <a:buChar char="⮚"/>
            </a:pPr>
            <a:r>
              <a:rPr lang="es-ES" sz="2300">
                <a:latin typeface="Corbel"/>
                <a:ea typeface="Corbel"/>
                <a:cs typeface="Corbel"/>
                <a:sym typeface="Corbel"/>
              </a:rPr>
              <a:t>Asegurar calidad y coherencia.</a:t>
            </a:r>
            <a:endParaRPr>
              <a:latin typeface="Corbel"/>
              <a:ea typeface="Corbel"/>
              <a:cs typeface="Corbel"/>
              <a:sym typeface="Corbel"/>
            </a:endParaRPr>
          </a:p>
          <a:p>
            <a:pPr indent="-387350" lvl="0" marL="457200" rtl="0" algn="l">
              <a:lnSpc>
                <a:spcPct val="100000"/>
              </a:lnSpc>
              <a:spcBef>
                <a:spcPts val="0"/>
              </a:spcBef>
              <a:spcAft>
                <a:spcPts val="0"/>
              </a:spcAft>
              <a:buClr>
                <a:srgbClr val="0F486F"/>
              </a:buClr>
              <a:buSzPts val="2500"/>
              <a:buFont typeface="Noto Sans Symbols"/>
              <a:buChar char="⮚"/>
            </a:pPr>
            <a:r>
              <a:rPr lang="es-ES" sz="2300">
                <a:latin typeface="Corbel"/>
                <a:ea typeface="Corbel"/>
                <a:cs typeface="Corbel"/>
                <a:sym typeface="Corbel"/>
              </a:rPr>
              <a:t>Revisar que los datos sean completos y precisos.</a:t>
            </a:r>
            <a:endParaRPr/>
          </a:p>
        </p:txBody>
      </p:sp>
      <p:pic>
        <p:nvPicPr>
          <p:cNvPr id="176" name="Google Shape;176;g2e722f34a19_0_10"/>
          <p:cNvPicPr preferRelativeResize="0"/>
          <p:nvPr/>
        </p:nvPicPr>
        <p:blipFill rotWithShape="1">
          <a:blip r:embed="rId3">
            <a:alphaModFix/>
          </a:blip>
          <a:srcRect b="50028" l="0" r="0" t="-233"/>
          <a:stretch/>
        </p:blipFill>
        <p:spPr>
          <a:xfrm>
            <a:off x="3020777" y="3429000"/>
            <a:ext cx="8784236" cy="2708738"/>
          </a:xfrm>
          <a:prstGeom prst="rect">
            <a:avLst/>
          </a:prstGeom>
          <a:noFill/>
          <a:ln>
            <a:noFill/>
          </a:ln>
        </p:spPr>
      </p:pic>
      <p:sp>
        <p:nvSpPr>
          <p:cNvPr id="177" name="Google Shape;177;g2e722f34a19_0_10"/>
          <p:cNvSpPr txBox="1"/>
          <p:nvPr/>
        </p:nvSpPr>
        <p:spPr>
          <a:xfrm>
            <a:off x="0" y="990600"/>
            <a:ext cx="2705100" cy="58477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200"/>
              <a:buFont typeface="Arial"/>
              <a:buNone/>
            </a:pPr>
            <a:r>
              <a:rPr b="0" i="0" lang="es-ES" sz="3200" u="none" cap="none" strike="noStrike">
                <a:solidFill>
                  <a:srgbClr val="FFFFFF"/>
                </a:solidFill>
                <a:latin typeface="Kanit Medium"/>
                <a:ea typeface="Kanit Medium"/>
                <a:cs typeface="Kanit Medium"/>
                <a:sym typeface="Kanit Medium"/>
              </a:rPr>
              <a:t>Set de Datos</a:t>
            </a:r>
            <a:endParaRPr b="0" i="0" sz="1400" u="none" cap="none" strike="noStrike">
              <a:solidFill>
                <a:srgbClr val="000000"/>
              </a:solidFill>
              <a:latin typeface="Kanit Medium"/>
              <a:ea typeface="Kanit Medium"/>
              <a:cs typeface="Kanit Medium"/>
              <a:sym typeface="Kanit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g2e722f34a19_0_23"/>
          <p:cNvPicPr preferRelativeResize="0"/>
          <p:nvPr/>
        </p:nvPicPr>
        <p:blipFill rotWithShape="1">
          <a:blip r:embed="rId3">
            <a:alphaModFix/>
          </a:blip>
          <a:srcRect b="0" l="0" r="0" t="0"/>
          <a:stretch/>
        </p:blipFill>
        <p:spPr>
          <a:xfrm>
            <a:off x="3681701" y="939338"/>
            <a:ext cx="7697703" cy="5414565"/>
          </a:xfrm>
          <a:prstGeom prst="rect">
            <a:avLst/>
          </a:prstGeom>
          <a:noFill/>
          <a:ln>
            <a:noFill/>
          </a:ln>
        </p:spPr>
      </p:pic>
      <p:sp>
        <p:nvSpPr>
          <p:cNvPr id="183" name="Google Shape;183;g2e722f34a19_0_23"/>
          <p:cNvSpPr txBox="1"/>
          <p:nvPr/>
        </p:nvSpPr>
        <p:spPr>
          <a:xfrm>
            <a:off x="0" y="990600"/>
            <a:ext cx="2705100" cy="107721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200"/>
              <a:buFont typeface="Arial"/>
              <a:buNone/>
            </a:pPr>
            <a:r>
              <a:rPr b="0" i="0" lang="es-ES" sz="3200" u="none" cap="none" strike="noStrike">
                <a:solidFill>
                  <a:srgbClr val="FFFFFF"/>
                </a:solidFill>
                <a:latin typeface="Kanit Medium"/>
                <a:ea typeface="Kanit Medium"/>
                <a:cs typeface="Kanit Medium"/>
                <a:sym typeface="Kanit Medium"/>
              </a:rPr>
              <a:t>Diccionario de Datos</a:t>
            </a:r>
            <a:endParaRPr b="0" i="0" sz="1400" u="none" cap="none" strike="noStrike">
              <a:solidFill>
                <a:srgbClr val="000000"/>
              </a:solidFill>
              <a:latin typeface="Kanit Medium"/>
              <a:ea typeface="Kanit Medium"/>
              <a:cs typeface="Kanit Medium"/>
              <a:sym typeface="Kani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20dbff422a3_0_11"/>
          <p:cNvSpPr txBox="1"/>
          <p:nvPr/>
        </p:nvSpPr>
        <p:spPr>
          <a:xfrm>
            <a:off x="3177020" y="1757408"/>
            <a:ext cx="8440357" cy="3343183"/>
          </a:xfrm>
          <a:prstGeom prst="rect">
            <a:avLst/>
          </a:prstGeom>
          <a:noFill/>
          <a:ln>
            <a:noFill/>
          </a:ln>
        </p:spPr>
        <p:txBody>
          <a:bodyPr anchorCtr="0" anchor="t" bIns="45700" lIns="91425" spcFirstLastPara="1" rIns="91425" wrap="square" tIns="45700">
            <a:spAutoFit/>
          </a:bodyPr>
          <a:lstStyle/>
          <a:p>
            <a:pPr indent="-514350" lvl="0" marL="673100" marR="0" rtl="0" algn="l">
              <a:lnSpc>
                <a:spcPct val="115000"/>
              </a:lnSpc>
              <a:spcBef>
                <a:spcPts val="1200"/>
              </a:spcBef>
              <a:spcAft>
                <a:spcPts val="0"/>
              </a:spcAft>
              <a:buClr>
                <a:srgbClr val="002060"/>
              </a:buClr>
              <a:buSzPts val="2725"/>
              <a:buFont typeface="Noto Sans Symbols"/>
              <a:buChar char="⮚"/>
            </a:pPr>
            <a:r>
              <a:rPr b="0" i="0" lang="es-ES" sz="2500" u="none" cap="none" strike="noStrike">
                <a:solidFill>
                  <a:schemeClr val="dk1"/>
                </a:solidFill>
                <a:latin typeface="Corbel"/>
                <a:ea typeface="Corbel"/>
                <a:cs typeface="Corbel"/>
                <a:sym typeface="Corbel"/>
              </a:rPr>
              <a:t>Analizar la evolución operativa (2018-2024)</a:t>
            </a:r>
            <a:endParaRPr b="0" i="0" sz="2500" u="none" cap="none" strike="noStrike">
              <a:solidFill>
                <a:schemeClr val="dk1"/>
              </a:solidFill>
              <a:latin typeface="Corbel"/>
              <a:ea typeface="Corbel"/>
              <a:cs typeface="Corbel"/>
              <a:sym typeface="Corbel"/>
            </a:endParaRPr>
          </a:p>
          <a:p>
            <a:pPr indent="-514350" lvl="0" marL="673100" marR="0" rtl="0" algn="l">
              <a:lnSpc>
                <a:spcPct val="115000"/>
              </a:lnSpc>
              <a:spcBef>
                <a:spcPts val="0"/>
              </a:spcBef>
              <a:spcAft>
                <a:spcPts val="0"/>
              </a:spcAft>
              <a:buClr>
                <a:srgbClr val="002060"/>
              </a:buClr>
              <a:buSzPts val="2725"/>
              <a:buFont typeface="Noto Sans Symbols"/>
              <a:buChar char="⮚"/>
            </a:pPr>
            <a:r>
              <a:rPr b="0" i="0" lang="es-ES" sz="2500" u="none" cap="none" strike="noStrike">
                <a:solidFill>
                  <a:schemeClr val="dk1"/>
                </a:solidFill>
                <a:latin typeface="Corbel"/>
                <a:ea typeface="Corbel"/>
                <a:cs typeface="Corbel"/>
                <a:sym typeface="Corbel"/>
              </a:rPr>
              <a:t>Estudiar la estacionalidad y factores de ocupación</a:t>
            </a:r>
            <a:endParaRPr b="0" i="0" sz="2500" u="none" cap="none" strike="noStrike">
              <a:solidFill>
                <a:schemeClr val="dk1"/>
              </a:solidFill>
              <a:latin typeface="Corbel"/>
              <a:ea typeface="Corbel"/>
              <a:cs typeface="Corbel"/>
              <a:sym typeface="Corbel"/>
            </a:endParaRPr>
          </a:p>
          <a:p>
            <a:pPr indent="-514350" lvl="0" marL="673100" marR="0" rtl="0" algn="l">
              <a:lnSpc>
                <a:spcPct val="115000"/>
              </a:lnSpc>
              <a:spcBef>
                <a:spcPts val="0"/>
              </a:spcBef>
              <a:spcAft>
                <a:spcPts val="0"/>
              </a:spcAft>
              <a:buClr>
                <a:srgbClr val="002060"/>
              </a:buClr>
              <a:buSzPts val="2725"/>
              <a:buFont typeface="Noto Sans Symbols"/>
              <a:buChar char="⮚"/>
            </a:pPr>
            <a:r>
              <a:rPr b="0" i="0" lang="es-ES" sz="2500" u="none" cap="none" strike="noStrike">
                <a:solidFill>
                  <a:schemeClr val="dk1"/>
                </a:solidFill>
                <a:latin typeface="Corbel"/>
                <a:ea typeface="Corbel"/>
                <a:cs typeface="Corbel"/>
                <a:sym typeface="Corbel"/>
              </a:rPr>
              <a:t>Evaluar la contribución de las aerolíneas operativas</a:t>
            </a:r>
            <a:endParaRPr b="0" i="0" sz="2500" u="none" cap="none" strike="noStrike">
              <a:solidFill>
                <a:schemeClr val="dk1"/>
              </a:solidFill>
              <a:latin typeface="Corbel"/>
              <a:ea typeface="Corbel"/>
              <a:cs typeface="Corbel"/>
              <a:sym typeface="Corbel"/>
            </a:endParaRPr>
          </a:p>
          <a:p>
            <a:pPr indent="-514350" lvl="0" marL="673100" marR="0" rtl="0" algn="l">
              <a:lnSpc>
                <a:spcPct val="115000"/>
              </a:lnSpc>
              <a:spcBef>
                <a:spcPts val="0"/>
              </a:spcBef>
              <a:spcAft>
                <a:spcPts val="0"/>
              </a:spcAft>
              <a:buClr>
                <a:srgbClr val="002060"/>
              </a:buClr>
              <a:buSzPts val="2725"/>
              <a:buFont typeface="Noto Sans Symbols"/>
              <a:buChar char="⮚"/>
            </a:pPr>
            <a:r>
              <a:rPr b="0" i="0" lang="es-ES" sz="2500" u="none" cap="none" strike="noStrike">
                <a:solidFill>
                  <a:schemeClr val="dk1"/>
                </a:solidFill>
                <a:latin typeface="Corbel"/>
                <a:ea typeface="Corbel"/>
                <a:cs typeface="Corbel"/>
                <a:sym typeface="Corbel"/>
              </a:rPr>
              <a:t>Sugerir estrategias para diversificación operativa</a:t>
            </a:r>
            <a:endParaRPr b="0" i="0" sz="2500" u="none" cap="none" strike="noStrike">
              <a:solidFill>
                <a:schemeClr val="dk1"/>
              </a:solidFill>
              <a:latin typeface="Corbel"/>
              <a:ea typeface="Corbel"/>
              <a:cs typeface="Corbel"/>
              <a:sym typeface="Corbel"/>
            </a:endParaRPr>
          </a:p>
          <a:p>
            <a:pPr indent="-514350" lvl="0" marL="673100" marR="0" rtl="0" algn="l">
              <a:lnSpc>
                <a:spcPct val="115000"/>
              </a:lnSpc>
              <a:spcBef>
                <a:spcPts val="0"/>
              </a:spcBef>
              <a:spcAft>
                <a:spcPts val="0"/>
              </a:spcAft>
              <a:buClr>
                <a:srgbClr val="002060"/>
              </a:buClr>
              <a:buSzPts val="2725"/>
              <a:buFont typeface="Noto Sans Symbols"/>
              <a:buChar char="⮚"/>
            </a:pPr>
            <a:r>
              <a:rPr b="0" i="0" lang="es-ES" sz="2500" u="none" cap="none" strike="noStrike">
                <a:solidFill>
                  <a:schemeClr val="dk1"/>
                </a:solidFill>
                <a:latin typeface="Corbel"/>
                <a:ea typeface="Corbel"/>
                <a:cs typeface="Corbel"/>
                <a:sym typeface="Corbel"/>
              </a:rPr>
              <a:t>Proyectar escenarios futuros</a:t>
            </a:r>
            <a:endParaRPr b="0" i="0" sz="2500" u="none" cap="none" strike="noStrike">
              <a:solidFill>
                <a:schemeClr val="dk1"/>
              </a:solidFill>
              <a:latin typeface="Corbel"/>
              <a:ea typeface="Corbel"/>
              <a:cs typeface="Corbel"/>
              <a:sym typeface="Corbel"/>
            </a:endParaRPr>
          </a:p>
          <a:p>
            <a:pPr indent="-514350" lvl="0" marL="673100" marR="0" rtl="0" algn="l">
              <a:lnSpc>
                <a:spcPct val="115000"/>
              </a:lnSpc>
              <a:spcBef>
                <a:spcPts val="0"/>
              </a:spcBef>
              <a:spcAft>
                <a:spcPts val="0"/>
              </a:spcAft>
              <a:buClr>
                <a:srgbClr val="002060"/>
              </a:buClr>
              <a:buSzPts val="2725"/>
              <a:buFont typeface="Noto Sans Symbols"/>
              <a:buChar char="⮚"/>
            </a:pPr>
            <a:r>
              <a:rPr b="0" i="0" lang="es-ES" sz="2500" u="none" cap="none" strike="noStrike">
                <a:solidFill>
                  <a:schemeClr val="dk1"/>
                </a:solidFill>
                <a:latin typeface="Corbel"/>
                <a:ea typeface="Corbel"/>
                <a:cs typeface="Corbel"/>
                <a:sym typeface="Corbel"/>
              </a:rPr>
              <a:t>Sugerir estrategias de mitigación para temporadas bajas</a:t>
            </a:r>
            <a:endParaRPr b="0" i="0" sz="2500" u="none" cap="none" strike="noStrike">
              <a:solidFill>
                <a:schemeClr val="dk1"/>
              </a:solidFill>
              <a:latin typeface="Corbel"/>
              <a:ea typeface="Corbel"/>
              <a:cs typeface="Corbel"/>
              <a:sym typeface="Corbel"/>
            </a:endParaRPr>
          </a:p>
          <a:p>
            <a:pPr indent="-514350" lvl="0" marL="673100" marR="0" rtl="0" algn="l">
              <a:lnSpc>
                <a:spcPct val="115000"/>
              </a:lnSpc>
              <a:spcBef>
                <a:spcPts val="0"/>
              </a:spcBef>
              <a:spcAft>
                <a:spcPts val="0"/>
              </a:spcAft>
              <a:buClr>
                <a:srgbClr val="002060"/>
              </a:buClr>
              <a:buSzPts val="2725"/>
              <a:buFont typeface="Noto Sans Symbols"/>
              <a:buChar char="⮚"/>
            </a:pPr>
            <a:r>
              <a:rPr b="0" i="0" lang="es-ES" sz="2500" u="none" cap="none" strike="noStrike">
                <a:solidFill>
                  <a:schemeClr val="dk1"/>
                </a:solidFill>
                <a:latin typeface="Corbel"/>
                <a:ea typeface="Corbel"/>
                <a:cs typeface="Corbel"/>
                <a:sym typeface="Corbel"/>
              </a:rPr>
              <a:t>Optimizar los recursos aeroportuarios</a:t>
            </a:r>
            <a:endParaRPr/>
          </a:p>
        </p:txBody>
      </p:sp>
      <p:sp>
        <p:nvSpPr>
          <p:cNvPr id="189" name="Google Shape;189;g20dbff422a3_0_11"/>
          <p:cNvSpPr txBox="1"/>
          <p:nvPr/>
        </p:nvSpPr>
        <p:spPr>
          <a:xfrm>
            <a:off x="0" y="990600"/>
            <a:ext cx="2705100" cy="107721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200"/>
              <a:buFont typeface="Arial"/>
              <a:buNone/>
            </a:pPr>
            <a:r>
              <a:rPr b="0" i="0" lang="es-ES" sz="3200" u="none" cap="none" strike="noStrike">
                <a:solidFill>
                  <a:srgbClr val="FFFFFF"/>
                </a:solidFill>
                <a:latin typeface="Kanit Medium"/>
                <a:ea typeface="Kanit Medium"/>
                <a:cs typeface="Kanit Medium"/>
                <a:sym typeface="Kanit Medium"/>
              </a:rPr>
              <a:t>Objetivos Específicos</a:t>
            </a:r>
            <a:endParaRPr b="0" i="0" sz="1400" u="none" cap="none" strike="noStrike">
              <a:solidFill>
                <a:srgbClr val="000000"/>
              </a:solidFill>
              <a:latin typeface="Kanit Medium"/>
              <a:ea typeface="Kanit Medium"/>
              <a:cs typeface="Kanit Medium"/>
              <a:sym typeface="Kanit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4"/>
          <p:cNvPicPr preferRelativeResize="0"/>
          <p:nvPr/>
        </p:nvPicPr>
        <p:blipFill rotWithShape="1">
          <a:blip r:embed="rId3">
            <a:alphaModFix/>
          </a:blip>
          <a:srcRect b="0" l="9006" r="7678" t="0"/>
          <a:stretch/>
        </p:blipFill>
        <p:spPr>
          <a:xfrm>
            <a:off x="1098543" y="1588607"/>
            <a:ext cx="1524322" cy="739501"/>
          </a:xfrm>
          <a:prstGeom prst="rect">
            <a:avLst/>
          </a:prstGeom>
          <a:noFill/>
          <a:ln>
            <a:noFill/>
          </a:ln>
          <a:effectLst>
            <a:outerShdw blurRad="63500" sx="102000" rotWithShape="0" algn="ctr" sy="102000">
              <a:srgbClr val="000000">
                <a:alpha val="40000"/>
              </a:srgbClr>
            </a:outerShdw>
          </a:effectLst>
        </p:spPr>
      </p:pic>
      <p:sp>
        <p:nvSpPr>
          <p:cNvPr id="195" name="Google Shape;195;p24"/>
          <p:cNvSpPr txBox="1"/>
          <p:nvPr/>
        </p:nvSpPr>
        <p:spPr>
          <a:xfrm>
            <a:off x="0" y="990600"/>
            <a:ext cx="2705100" cy="5078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2700" u="none" cap="none" strike="noStrike">
                <a:solidFill>
                  <a:srgbClr val="FFFFFF"/>
                </a:solidFill>
                <a:latin typeface="Kanit Medium"/>
                <a:ea typeface="Kanit Medium"/>
                <a:cs typeface="Kanit Medium"/>
                <a:sym typeface="Kanit Medium"/>
              </a:rPr>
              <a:t>Visualizaciones</a:t>
            </a:r>
            <a:endParaRPr b="0" i="0" sz="2700" u="none" cap="none" strike="noStrike">
              <a:solidFill>
                <a:srgbClr val="000000"/>
              </a:solidFill>
              <a:latin typeface="Kanit Medium"/>
              <a:ea typeface="Kanit Medium"/>
              <a:cs typeface="Kanit Medium"/>
              <a:sym typeface="Kanit Medium"/>
            </a:endParaRPr>
          </a:p>
        </p:txBody>
      </p:sp>
      <p:pic>
        <p:nvPicPr>
          <p:cNvPr id="196" name="Google Shape;196;p24"/>
          <p:cNvPicPr preferRelativeResize="0"/>
          <p:nvPr/>
        </p:nvPicPr>
        <p:blipFill rotWithShape="1">
          <a:blip r:embed="rId4">
            <a:alphaModFix/>
          </a:blip>
          <a:srcRect b="0" l="0" r="0" t="0"/>
          <a:stretch/>
        </p:blipFill>
        <p:spPr>
          <a:xfrm>
            <a:off x="3010334" y="1117601"/>
            <a:ext cx="8857203" cy="50122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2153a4513ba_0_35"/>
          <p:cNvSpPr/>
          <p:nvPr/>
        </p:nvSpPr>
        <p:spPr>
          <a:xfrm>
            <a:off x="5009660" y="783260"/>
            <a:ext cx="2183825" cy="599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140E30"/>
              </a:solidFill>
              <a:latin typeface="Merriweather"/>
              <a:ea typeface="Merriweather"/>
              <a:cs typeface="Merriweather"/>
              <a:sym typeface="Merriweather"/>
            </a:endParaRPr>
          </a:p>
        </p:txBody>
      </p:sp>
      <p:sp>
        <p:nvSpPr>
          <p:cNvPr id="202" name="Google Shape;202;g2153a4513ba_0_35"/>
          <p:cNvSpPr txBox="1"/>
          <p:nvPr/>
        </p:nvSpPr>
        <p:spPr>
          <a:xfrm>
            <a:off x="0" y="990600"/>
            <a:ext cx="2705100" cy="5078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2700" u="none" cap="none" strike="noStrike">
                <a:solidFill>
                  <a:srgbClr val="FFFFFF"/>
                </a:solidFill>
                <a:latin typeface="Kanit Medium"/>
                <a:ea typeface="Kanit Medium"/>
                <a:cs typeface="Kanit Medium"/>
                <a:sym typeface="Kanit Medium"/>
              </a:rPr>
              <a:t>Visualizaciones</a:t>
            </a:r>
            <a:endParaRPr b="0" i="0" sz="2700" u="none" cap="none" strike="noStrike">
              <a:solidFill>
                <a:srgbClr val="000000"/>
              </a:solidFill>
              <a:latin typeface="Kanit Medium"/>
              <a:ea typeface="Kanit Medium"/>
              <a:cs typeface="Kanit Medium"/>
              <a:sym typeface="Kanit Medium"/>
            </a:endParaRPr>
          </a:p>
        </p:txBody>
      </p:sp>
      <p:pic>
        <p:nvPicPr>
          <p:cNvPr id="203" name="Google Shape;203;g2153a4513ba_0_35"/>
          <p:cNvPicPr preferRelativeResize="0"/>
          <p:nvPr/>
        </p:nvPicPr>
        <p:blipFill rotWithShape="1">
          <a:blip r:embed="rId3">
            <a:alphaModFix/>
          </a:blip>
          <a:srcRect b="0" l="0" r="0" t="0"/>
          <a:stretch/>
        </p:blipFill>
        <p:spPr>
          <a:xfrm>
            <a:off x="2926326" y="1075731"/>
            <a:ext cx="9020140" cy="50667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f55b5b2838_0_17"/>
          <p:cNvSpPr txBox="1"/>
          <p:nvPr/>
        </p:nvSpPr>
        <p:spPr>
          <a:xfrm>
            <a:off x="0" y="990600"/>
            <a:ext cx="2705100" cy="5078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2700" u="none" cap="none" strike="noStrike">
                <a:solidFill>
                  <a:srgbClr val="FFFFFF"/>
                </a:solidFill>
                <a:latin typeface="Kanit Medium"/>
                <a:ea typeface="Kanit Medium"/>
                <a:cs typeface="Kanit Medium"/>
                <a:sym typeface="Kanit Medium"/>
              </a:rPr>
              <a:t>Visualizaciones</a:t>
            </a:r>
            <a:endParaRPr b="0" i="0" sz="2700" u="none" cap="none" strike="noStrike">
              <a:solidFill>
                <a:srgbClr val="000000"/>
              </a:solidFill>
              <a:latin typeface="Kanit Medium"/>
              <a:ea typeface="Kanit Medium"/>
              <a:cs typeface="Kanit Medium"/>
              <a:sym typeface="Kanit Medium"/>
            </a:endParaRPr>
          </a:p>
        </p:txBody>
      </p:sp>
      <p:pic>
        <p:nvPicPr>
          <p:cNvPr id="209" name="Google Shape;209;g2f55b5b2838_0_17"/>
          <p:cNvPicPr preferRelativeResize="0"/>
          <p:nvPr/>
        </p:nvPicPr>
        <p:blipFill rotWithShape="1">
          <a:blip r:embed="rId3">
            <a:alphaModFix/>
          </a:blip>
          <a:srcRect b="0" l="0" r="0" t="0"/>
          <a:stretch/>
        </p:blipFill>
        <p:spPr>
          <a:xfrm>
            <a:off x="2935915" y="1042123"/>
            <a:ext cx="9038069" cy="51300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153a4513ba_0_40"/>
          <p:cNvSpPr txBox="1"/>
          <p:nvPr/>
        </p:nvSpPr>
        <p:spPr>
          <a:xfrm>
            <a:off x="0" y="990600"/>
            <a:ext cx="2705100" cy="5078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2700" u="none" cap="none" strike="noStrike">
                <a:solidFill>
                  <a:srgbClr val="FFFFFF"/>
                </a:solidFill>
                <a:latin typeface="Kanit Medium"/>
                <a:ea typeface="Kanit Medium"/>
                <a:cs typeface="Kanit Medium"/>
                <a:sym typeface="Kanit Medium"/>
              </a:rPr>
              <a:t>Visualizaciones</a:t>
            </a:r>
            <a:endParaRPr b="0" i="0" sz="2700" u="none" cap="none" strike="noStrike">
              <a:solidFill>
                <a:srgbClr val="000000"/>
              </a:solidFill>
              <a:latin typeface="Kanit Medium"/>
              <a:ea typeface="Kanit Medium"/>
              <a:cs typeface="Kanit Medium"/>
              <a:sym typeface="Kanit Medium"/>
            </a:endParaRPr>
          </a:p>
        </p:txBody>
      </p:sp>
      <p:pic>
        <p:nvPicPr>
          <p:cNvPr id="215" name="Google Shape;215;g2153a4513ba_0_40"/>
          <p:cNvPicPr preferRelativeResize="0"/>
          <p:nvPr/>
        </p:nvPicPr>
        <p:blipFill rotWithShape="1">
          <a:blip r:embed="rId3">
            <a:alphaModFix/>
          </a:blip>
          <a:srcRect b="0" l="0" r="0" t="0"/>
          <a:stretch/>
        </p:blipFill>
        <p:spPr>
          <a:xfrm>
            <a:off x="2937934" y="1115762"/>
            <a:ext cx="9000067" cy="507337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153a4513ba_0_50"/>
          <p:cNvSpPr/>
          <p:nvPr/>
        </p:nvSpPr>
        <p:spPr>
          <a:xfrm>
            <a:off x="4809587" y="778806"/>
            <a:ext cx="2572826" cy="599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140E30"/>
              </a:solidFill>
              <a:latin typeface="Merriweather"/>
              <a:ea typeface="Merriweather"/>
              <a:cs typeface="Merriweather"/>
              <a:sym typeface="Merriweather"/>
            </a:endParaRPr>
          </a:p>
        </p:txBody>
      </p:sp>
      <p:sp>
        <p:nvSpPr>
          <p:cNvPr id="221" name="Google Shape;221;g2153a4513ba_0_50"/>
          <p:cNvSpPr txBox="1"/>
          <p:nvPr/>
        </p:nvSpPr>
        <p:spPr>
          <a:xfrm>
            <a:off x="0" y="990600"/>
            <a:ext cx="2705100" cy="5078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2700" u="none" cap="none" strike="noStrike">
                <a:solidFill>
                  <a:srgbClr val="FFFFFF"/>
                </a:solidFill>
                <a:latin typeface="Kanit Medium"/>
                <a:ea typeface="Kanit Medium"/>
                <a:cs typeface="Kanit Medium"/>
                <a:sym typeface="Kanit Medium"/>
              </a:rPr>
              <a:t>Visualizaciones</a:t>
            </a:r>
            <a:endParaRPr b="0" i="0" sz="2700" u="none" cap="none" strike="noStrike">
              <a:solidFill>
                <a:srgbClr val="000000"/>
              </a:solidFill>
              <a:latin typeface="Kanit Medium"/>
              <a:ea typeface="Kanit Medium"/>
              <a:cs typeface="Kanit Medium"/>
              <a:sym typeface="Kanit Medium"/>
            </a:endParaRPr>
          </a:p>
        </p:txBody>
      </p:sp>
      <p:pic>
        <p:nvPicPr>
          <p:cNvPr id="222" name="Google Shape;222;g2153a4513ba_0_50"/>
          <p:cNvPicPr preferRelativeResize="0"/>
          <p:nvPr/>
        </p:nvPicPr>
        <p:blipFill rotWithShape="1">
          <a:blip r:embed="rId3">
            <a:alphaModFix/>
          </a:blip>
          <a:srcRect b="0" l="0" r="0" t="0"/>
          <a:stretch/>
        </p:blipFill>
        <p:spPr>
          <a:xfrm>
            <a:off x="2878369" y="1083733"/>
            <a:ext cx="9116969" cy="51392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154ef7870c_0_12"/>
          <p:cNvSpPr txBox="1"/>
          <p:nvPr/>
        </p:nvSpPr>
        <p:spPr>
          <a:xfrm>
            <a:off x="0" y="990600"/>
            <a:ext cx="2705100" cy="5078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2700" u="none" cap="none" strike="noStrike">
                <a:solidFill>
                  <a:srgbClr val="FFFFFF"/>
                </a:solidFill>
                <a:latin typeface="Kanit Medium"/>
                <a:ea typeface="Kanit Medium"/>
                <a:cs typeface="Kanit Medium"/>
                <a:sym typeface="Kanit Medium"/>
              </a:rPr>
              <a:t>Visualizaciones</a:t>
            </a:r>
            <a:endParaRPr b="0" i="0" sz="2700" u="none" cap="none" strike="noStrike">
              <a:solidFill>
                <a:srgbClr val="000000"/>
              </a:solidFill>
              <a:latin typeface="Kanit Medium"/>
              <a:ea typeface="Kanit Medium"/>
              <a:cs typeface="Kanit Medium"/>
              <a:sym typeface="Kanit Medium"/>
            </a:endParaRPr>
          </a:p>
        </p:txBody>
      </p:sp>
      <p:pic>
        <p:nvPicPr>
          <p:cNvPr id="228" name="Google Shape;228;g2154ef7870c_0_12"/>
          <p:cNvPicPr preferRelativeResize="0"/>
          <p:nvPr/>
        </p:nvPicPr>
        <p:blipFill rotWithShape="1">
          <a:blip r:embed="rId3">
            <a:alphaModFix/>
          </a:blip>
          <a:srcRect b="0" l="0" r="0" t="0"/>
          <a:stretch/>
        </p:blipFill>
        <p:spPr>
          <a:xfrm>
            <a:off x="2878665" y="1058099"/>
            <a:ext cx="9136959" cy="51564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nvSpPr>
        <p:spPr>
          <a:xfrm>
            <a:off x="2861769" y="2056151"/>
            <a:ext cx="9152432" cy="2745697"/>
          </a:xfrm>
          <a:prstGeom prst="rect">
            <a:avLst/>
          </a:prstGeom>
          <a:noFill/>
          <a:ln>
            <a:noFill/>
          </a:ln>
        </p:spPr>
        <p:txBody>
          <a:bodyPr anchorCtr="0" anchor="ctr" bIns="45700" lIns="91425" spcFirstLastPara="1" rIns="91425" wrap="square" tIns="45700">
            <a:noAutofit/>
          </a:bodyPr>
          <a:lstStyle/>
          <a:p>
            <a:pPr indent="0" lvl="0" marL="114300" marR="0" rtl="0" algn="l">
              <a:lnSpc>
                <a:spcPct val="150000"/>
              </a:lnSpc>
              <a:spcBef>
                <a:spcPts val="0"/>
              </a:spcBef>
              <a:spcAft>
                <a:spcPts val="0"/>
              </a:spcAft>
              <a:buNone/>
            </a:pPr>
            <a:r>
              <a:rPr b="1" i="0" lang="es-ES" sz="2400" u="none" cap="none" strike="noStrike">
                <a:solidFill>
                  <a:srgbClr val="2B8C95"/>
                </a:solidFill>
                <a:latin typeface="Corbel"/>
                <a:ea typeface="Corbel"/>
                <a:cs typeface="Corbel"/>
                <a:sym typeface="Corbel"/>
              </a:rPr>
              <a:t>• González Sardi, Iara</a:t>
            </a:r>
            <a:r>
              <a:rPr b="0" i="0" lang="es-ES" sz="2400" u="none" cap="none" strike="noStrike">
                <a:solidFill>
                  <a:srgbClr val="2B8C95"/>
                </a:solidFill>
                <a:latin typeface="Corbel"/>
                <a:ea typeface="Corbel"/>
                <a:cs typeface="Corbel"/>
                <a:sym typeface="Corbel"/>
              </a:rPr>
              <a:t>:</a:t>
            </a:r>
            <a:r>
              <a:rPr b="0" i="0" lang="es-ES" sz="2400" u="none" cap="none" strike="noStrike">
                <a:solidFill>
                  <a:schemeClr val="dk1"/>
                </a:solidFill>
                <a:latin typeface="Corbel"/>
                <a:ea typeface="Corbel"/>
                <a:cs typeface="Corbel"/>
                <a:sym typeface="Corbel"/>
              </a:rPr>
              <a:t> </a:t>
            </a:r>
            <a:r>
              <a:rPr b="0" i="0" lang="es-ES" sz="2200" u="none" cap="none" strike="noStrike">
                <a:solidFill>
                  <a:schemeClr val="dk1"/>
                </a:solidFill>
                <a:latin typeface="Corbel"/>
                <a:ea typeface="Corbel"/>
                <a:cs typeface="Corbel"/>
                <a:sym typeface="Corbel"/>
              </a:rPr>
              <a:t>Líder de Proyecto.</a:t>
            </a:r>
            <a:endParaRPr b="0" i="0" sz="2400" u="none" cap="none" strike="noStrike">
              <a:solidFill>
                <a:schemeClr val="dk1"/>
              </a:solidFill>
              <a:latin typeface="Corbel"/>
              <a:ea typeface="Corbel"/>
              <a:cs typeface="Corbel"/>
              <a:sym typeface="Corbel"/>
            </a:endParaRPr>
          </a:p>
          <a:p>
            <a:pPr indent="0" lvl="0" marL="114300" marR="0" rtl="0" algn="l">
              <a:lnSpc>
                <a:spcPct val="150000"/>
              </a:lnSpc>
              <a:spcBef>
                <a:spcPts val="800"/>
              </a:spcBef>
              <a:spcAft>
                <a:spcPts val="0"/>
              </a:spcAft>
              <a:buNone/>
            </a:pPr>
            <a:r>
              <a:rPr b="1" i="0" lang="es-ES" sz="2400" u="none" cap="none" strike="noStrike">
                <a:solidFill>
                  <a:srgbClr val="2B8C95"/>
                </a:solidFill>
                <a:latin typeface="Corbel"/>
                <a:ea typeface="Corbel"/>
                <a:cs typeface="Corbel"/>
                <a:sym typeface="Corbel"/>
              </a:rPr>
              <a:t>• Burgos, Betiana</a:t>
            </a:r>
            <a:r>
              <a:rPr b="0" i="0" lang="es-ES" sz="2400" u="none" cap="none" strike="noStrike">
                <a:solidFill>
                  <a:srgbClr val="2B8C95"/>
                </a:solidFill>
                <a:latin typeface="Corbel"/>
                <a:ea typeface="Corbel"/>
                <a:cs typeface="Corbel"/>
                <a:sym typeface="Corbel"/>
              </a:rPr>
              <a:t>:</a:t>
            </a:r>
            <a:r>
              <a:rPr b="0" i="0" lang="es-ES" sz="2400" u="none" cap="none" strike="noStrike">
                <a:solidFill>
                  <a:schemeClr val="dk1"/>
                </a:solidFill>
                <a:latin typeface="Corbel"/>
                <a:ea typeface="Corbel"/>
                <a:cs typeface="Corbel"/>
                <a:sym typeface="Corbel"/>
              </a:rPr>
              <a:t> </a:t>
            </a:r>
            <a:r>
              <a:rPr b="0" i="0" lang="es-ES" sz="2200" u="none" cap="none" strike="noStrike">
                <a:solidFill>
                  <a:schemeClr val="dk1"/>
                </a:solidFill>
                <a:latin typeface="Corbel"/>
                <a:ea typeface="Corbel"/>
                <a:cs typeface="Corbel"/>
                <a:sym typeface="Corbel"/>
              </a:rPr>
              <a:t>Comunicadora del Equipo / Coordinadora de Recursos.</a:t>
            </a:r>
            <a:endParaRPr b="0" i="0" sz="2200" u="none" cap="none" strike="noStrike">
              <a:solidFill>
                <a:schemeClr val="dk1"/>
              </a:solidFill>
              <a:latin typeface="Corbel"/>
              <a:ea typeface="Corbel"/>
              <a:cs typeface="Corbel"/>
              <a:sym typeface="Corbel"/>
            </a:endParaRPr>
          </a:p>
          <a:p>
            <a:pPr indent="0" lvl="0" marL="114300" marR="0" rtl="0" algn="l">
              <a:lnSpc>
                <a:spcPct val="150000"/>
              </a:lnSpc>
              <a:spcBef>
                <a:spcPts val="800"/>
              </a:spcBef>
              <a:spcAft>
                <a:spcPts val="0"/>
              </a:spcAft>
              <a:buNone/>
            </a:pPr>
            <a:r>
              <a:rPr b="1" i="0" lang="es-ES" sz="2400" u="none" cap="none" strike="noStrike">
                <a:solidFill>
                  <a:srgbClr val="2B8C95"/>
                </a:solidFill>
                <a:latin typeface="Corbel"/>
                <a:ea typeface="Corbel"/>
                <a:cs typeface="Corbel"/>
                <a:sym typeface="Corbel"/>
              </a:rPr>
              <a:t>• Estrada, Diego</a:t>
            </a:r>
            <a:r>
              <a:rPr b="0" i="0" lang="es-ES" sz="2400" u="none" cap="none" strike="noStrike">
                <a:solidFill>
                  <a:srgbClr val="2B8C95"/>
                </a:solidFill>
                <a:latin typeface="Corbel"/>
                <a:ea typeface="Corbel"/>
                <a:cs typeface="Corbel"/>
                <a:sym typeface="Corbel"/>
              </a:rPr>
              <a:t>:</a:t>
            </a:r>
            <a:r>
              <a:rPr b="0" i="0" lang="es-ES" sz="2400" u="none" cap="none" strike="noStrike">
                <a:solidFill>
                  <a:schemeClr val="dk1"/>
                </a:solidFill>
                <a:latin typeface="Corbel"/>
                <a:ea typeface="Corbel"/>
                <a:cs typeface="Corbel"/>
                <a:sym typeface="Corbel"/>
              </a:rPr>
              <a:t> </a:t>
            </a:r>
            <a:r>
              <a:rPr b="0" i="0" lang="es-ES" sz="2200" u="none" cap="none" strike="noStrike">
                <a:solidFill>
                  <a:schemeClr val="dk1"/>
                </a:solidFill>
                <a:latin typeface="Corbel"/>
                <a:ea typeface="Corbel"/>
                <a:cs typeface="Corbel"/>
                <a:sym typeface="Corbel"/>
              </a:rPr>
              <a:t>Analista de Datos. </a:t>
            </a:r>
            <a:endParaRPr b="0" i="0" sz="2200" u="none" cap="none" strike="noStrike">
              <a:solidFill>
                <a:schemeClr val="dk1"/>
              </a:solidFill>
              <a:latin typeface="Corbel"/>
              <a:ea typeface="Corbel"/>
              <a:cs typeface="Corbel"/>
              <a:sym typeface="Corbel"/>
            </a:endParaRPr>
          </a:p>
          <a:p>
            <a:pPr indent="0" lvl="0" marL="114300" marR="0" rtl="0" algn="l">
              <a:lnSpc>
                <a:spcPct val="150000"/>
              </a:lnSpc>
              <a:spcBef>
                <a:spcPts val="800"/>
              </a:spcBef>
              <a:spcAft>
                <a:spcPts val="0"/>
              </a:spcAft>
              <a:buNone/>
            </a:pPr>
            <a:r>
              <a:rPr b="1" i="0" lang="es-ES" sz="2400" u="none" cap="none" strike="noStrike">
                <a:solidFill>
                  <a:srgbClr val="2B8C95"/>
                </a:solidFill>
                <a:latin typeface="Corbel"/>
                <a:ea typeface="Corbel"/>
                <a:cs typeface="Corbel"/>
                <a:sym typeface="Corbel"/>
              </a:rPr>
              <a:t>• Germán, Lapa</a:t>
            </a:r>
            <a:r>
              <a:rPr b="0" i="0" lang="es-ES" sz="2400" u="none" cap="none" strike="noStrike">
                <a:solidFill>
                  <a:srgbClr val="2B8C95"/>
                </a:solidFill>
                <a:latin typeface="Corbel"/>
                <a:ea typeface="Corbel"/>
                <a:cs typeface="Corbel"/>
                <a:sym typeface="Corbel"/>
              </a:rPr>
              <a:t>:</a:t>
            </a:r>
            <a:r>
              <a:rPr b="0" i="0" lang="es-ES" sz="2400" u="none" cap="none" strike="noStrike">
                <a:solidFill>
                  <a:schemeClr val="dk1"/>
                </a:solidFill>
                <a:latin typeface="Corbel"/>
                <a:ea typeface="Corbel"/>
                <a:cs typeface="Corbel"/>
                <a:sym typeface="Corbel"/>
              </a:rPr>
              <a:t> </a:t>
            </a:r>
            <a:r>
              <a:rPr b="0" i="0" lang="es-ES" sz="2200" u="none" cap="none" strike="noStrike">
                <a:solidFill>
                  <a:schemeClr val="dk1"/>
                </a:solidFill>
                <a:latin typeface="Corbel"/>
                <a:ea typeface="Corbel"/>
                <a:cs typeface="Corbel"/>
                <a:sym typeface="Corbel"/>
              </a:rPr>
              <a:t>Especialista Técnico.</a:t>
            </a:r>
            <a:endParaRPr b="0" i="0" sz="2200" u="none" cap="none" strike="noStrike">
              <a:solidFill>
                <a:schemeClr val="dk1"/>
              </a:solidFill>
              <a:latin typeface="Corbel"/>
              <a:ea typeface="Corbel"/>
              <a:cs typeface="Corbel"/>
              <a:sym typeface="Corbel"/>
            </a:endParaRPr>
          </a:p>
          <a:p>
            <a:pPr indent="0" lvl="0" marL="114300" marR="0" rtl="0" algn="l">
              <a:lnSpc>
                <a:spcPct val="150000"/>
              </a:lnSpc>
              <a:spcBef>
                <a:spcPts val="800"/>
              </a:spcBef>
              <a:spcAft>
                <a:spcPts val="0"/>
              </a:spcAft>
              <a:buNone/>
            </a:pPr>
            <a:r>
              <a:rPr b="1" i="0" lang="es-ES" sz="2400" u="none" cap="none" strike="noStrike">
                <a:solidFill>
                  <a:srgbClr val="2B8C95"/>
                </a:solidFill>
                <a:latin typeface="Corbel"/>
                <a:ea typeface="Corbel"/>
                <a:cs typeface="Corbel"/>
                <a:sym typeface="Corbel"/>
              </a:rPr>
              <a:t>• Fernández, Ana María</a:t>
            </a:r>
            <a:r>
              <a:rPr b="0" i="0" lang="es-ES" sz="2400" u="none" cap="none" strike="noStrike">
                <a:solidFill>
                  <a:srgbClr val="2B8C95"/>
                </a:solidFill>
                <a:latin typeface="Corbel"/>
                <a:ea typeface="Corbel"/>
                <a:cs typeface="Corbel"/>
                <a:sym typeface="Corbel"/>
              </a:rPr>
              <a:t>:</a:t>
            </a:r>
            <a:r>
              <a:rPr b="0" i="0" lang="es-ES" sz="2400" u="none" cap="none" strike="noStrike">
                <a:solidFill>
                  <a:schemeClr val="dk1"/>
                </a:solidFill>
                <a:latin typeface="Corbel"/>
                <a:ea typeface="Corbel"/>
                <a:cs typeface="Corbel"/>
                <a:sym typeface="Corbel"/>
              </a:rPr>
              <a:t> </a:t>
            </a:r>
            <a:r>
              <a:rPr b="0" i="0" lang="es-ES" sz="2200" u="none" cap="none" strike="noStrike">
                <a:solidFill>
                  <a:schemeClr val="dk1"/>
                </a:solidFill>
                <a:latin typeface="Corbel"/>
                <a:ea typeface="Corbel"/>
                <a:cs typeface="Corbel"/>
                <a:sym typeface="Corbel"/>
              </a:rPr>
              <a:t>Diseñador de Visualización.</a:t>
            </a:r>
            <a:endParaRPr b="0" i="0" sz="2200" u="none" cap="none" strike="noStrike">
              <a:solidFill>
                <a:schemeClr val="dk1"/>
              </a:solidFill>
              <a:latin typeface="Corbel"/>
              <a:ea typeface="Corbel"/>
              <a:cs typeface="Corbel"/>
              <a:sym typeface="Corbel"/>
            </a:endParaRPr>
          </a:p>
        </p:txBody>
      </p:sp>
      <p:sp>
        <p:nvSpPr>
          <p:cNvPr id="91" name="Google Shape;91;p2"/>
          <p:cNvSpPr txBox="1"/>
          <p:nvPr/>
        </p:nvSpPr>
        <p:spPr>
          <a:xfrm>
            <a:off x="0" y="990600"/>
            <a:ext cx="2705100" cy="156966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3200" u="none" cap="none" strike="noStrike">
                <a:solidFill>
                  <a:srgbClr val="FFFFFF"/>
                </a:solidFill>
                <a:latin typeface="Kanit Medium"/>
                <a:ea typeface="Kanit Medium"/>
                <a:cs typeface="Kanit Medium"/>
                <a:sym typeface="Kanit Medium"/>
              </a:rPr>
              <a:t>Equipo de estudiantes y su rol</a:t>
            </a:r>
            <a:endParaRPr b="0" i="0" sz="3200" u="none" cap="none" strike="noStrike">
              <a:solidFill>
                <a:srgbClr val="FFFFFF"/>
              </a:solidFill>
              <a:latin typeface="Kanit Medium"/>
              <a:ea typeface="Kanit Medium"/>
              <a:cs typeface="Kanit Medium"/>
              <a:sym typeface="Kanit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154ef7870c_0_21"/>
          <p:cNvSpPr txBox="1"/>
          <p:nvPr/>
        </p:nvSpPr>
        <p:spPr>
          <a:xfrm>
            <a:off x="0" y="990600"/>
            <a:ext cx="2705100" cy="5078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2700" u="none" cap="none" strike="noStrike">
                <a:solidFill>
                  <a:srgbClr val="FFFFFF"/>
                </a:solidFill>
                <a:latin typeface="Kanit Medium"/>
                <a:ea typeface="Kanit Medium"/>
                <a:cs typeface="Kanit Medium"/>
                <a:sym typeface="Kanit Medium"/>
              </a:rPr>
              <a:t>Visualizaciones</a:t>
            </a:r>
            <a:endParaRPr b="0" i="0" sz="2700" u="none" cap="none" strike="noStrike">
              <a:solidFill>
                <a:srgbClr val="000000"/>
              </a:solidFill>
              <a:latin typeface="Kanit Medium"/>
              <a:ea typeface="Kanit Medium"/>
              <a:cs typeface="Kanit Medium"/>
              <a:sym typeface="Kanit Medium"/>
            </a:endParaRPr>
          </a:p>
        </p:txBody>
      </p:sp>
      <p:pic>
        <p:nvPicPr>
          <p:cNvPr id="234" name="Google Shape;234;g2154ef7870c_0_21"/>
          <p:cNvPicPr preferRelativeResize="0"/>
          <p:nvPr/>
        </p:nvPicPr>
        <p:blipFill rotWithShape="1">
          <a:blip r:embed="rId3">
            <a:alphaModFix/>
          </a:blip>
          <a:srcRect b="0" l="0" r="0" t="0"/>
          <a:stretch/>
        </p:blipFill>
        <p:spPr>
          <a:xfrm>
            <a:off x="2904064" y="1062632"/>
            <a:ext cx="9085164" cy="515298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d5c2694c11_1_3"/>
          <p:cNvSpPr txBox="1"/>
          <p:nvPr/>
        </p:nvSpPr>
        <p:spPr>
          <a:xfrm>
            <a:off x="3452250" y="1718475"/>
            <a:ext cx="7907100" cy="31938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200"/>
              </a:spcBef>
              <a:spcAft>
                <a:spcPts val="1200"/>
              </a:spcAft>
              <a:buClr>
                <a:srgbClr val="000000"/>
              </a:buClr>
              <a:buSzPts val="1700"/>
              <a:buFont typeface="Arial"/>
              <a:buNone/>
            </a:pPr>
            <a:r>
              <a:rPr b="0" i="0" lang="es-ES" sz="1700" u="none" cap="none" strike="noStrike">
                <a:solidFill>
                  <a:schemeClr val="dk1"/>
                </a:solidFill>
                <a:latin typeface="Arial"/>
                <a:ea typeface="Arial"/>
                <a:cs typeface="Arial"/>
                <a:sym typeface="Arial"/>
              </a:rPr>
              <a:t>El análisis de los datos de vuelos y operativa del aeropuerto de Río Grande entre 2018 y 2024 revela un comportamiento</a:t>
            </a:r>
            <a:r>
              <a:rPr b="1" i="0" lang="es-ES" sz="1700" u="none" cap="none" strike="noStrike">
                <a:solidFill>
                  <a:schemeClr val="dk1"/>
                </a:solidFill>
              </a:rPr>
              <a:t> estacional constante, con picos de actividad en los meses de verano y caídas notables en invierno</a:t>
            </a:r>
            <a:r>
              <a:rPr b="0" i="0" lang="es-ES" sz="1700" u="none" cap="none" strike="noStrike">
                <a:solidFill>
                  <a:schemeClr val="dk1"/>
                </a:solidFill>
                <a:latin typeface="Arial"/>
                <a:ea typeface="Arial"/>
                <a:cs typeface="Arial"/>
                <a:sym typeface="Arial"/>
              </a:rPr>
              <a:t>. La pandemia de </a:t>
            </a:r>
            <a:r>
              <a:rPr b="1" i="0" lang="es-ES" sz="1700" u="none" cap="none" strike="noStrike">
                <a:solidFill>
                  <a:schemeClr val="dk1"/>
                </a:solidFill>
              </a:rPr>
              <a:t>COVID-19 en 2020</a:t>
            </a:r>
            <a:r>
              <a:rPr b="0" i="0" lang="es-ES" sz="1700" u="none" cap="none" strike="noStrike">
                <a:solidFill>
                  <a:schemeClr val="dk1"/>
                </a:solidFill>
                <a:latin typeface="Arial"/>
                <a:ea typeface="Arial"/>
                <a:cs typeface="Arial"/>
                <a:sym typeface="Arial"/>
              </a:rPr>
              <a:t> fue el evento más disruptivo, provocando una </a:t>
            </a:r>
            <a:r>
              <a:rPr b="1" i="0" lang="es-ES" sz="1700" u="none" cap="none" strike="noStrike">
                <a:solidFill>
                  <a:schemeClr val="dk1"/>
                </a:solidFill>
              </a:rPr>
              <a:t>disminución del 73.15% en vuelos y del 76.9%</a:t>
            </a:r>
            <a:r>
              <a:rPr b="0" i="0" lang="es-ES" sz="1700" u="none" cap="none" strike="noStrike">
                <a:solidFill>
                  <a:schemeClr val="dk1"/>
                </a:solidFill>
                <a:latin typeface="Arial"/>
                <a:ea typeface="Arial"/>
                <a:cs typeface="Arial"/>
                <a:sym typeface="Arial"/>
              </a:rPr>
              <a:t> en pasajeros comparado con 2019. La recuperación comenzó en 2021 y se aceleró en 2022, culminando en 2023, año en que se superaron los niveles de 2018 tanto en vuelos como en pasajeros.</a:t>
            </a:r>
            <a:endParaRPr b="0" i="0" sz="1900" u="none" cap="none" strike="noStrike">
              <a:solidFill>
                <a:srgbClr val="000000"/>
              </a:solidFill>
              <a:latin typeface="Arial"/>
              <a:ea typeface="Arial"/>
              <a:cs typeface="Arial"/>
              <a:sym typeface="Arial"/>
            </a:endParaRPr>
          </a:p>
        </p:txBody>
      </p:sp>
      <p:sp>
        <p:nvSpPr>
          <p:cNvPr id="240" name="Google Shape;240;g2d5c2694c11_1_3"/>
          <p:cNvSpPr txBox="1"/>
          <p:nvPr/>
        </p:nvSpPr>
        <p:spPr>
          <a:xfrm>
            <a:off x="0" y="990600"/>
            <a:ext cx="2705100" cy="107721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3200" u="none" cap="none" strike="noStrike">
                <a:solidFill>
                  <a:srgbClr val="FFFFFF"/>
                </a:solidFill>
                <a:latin typeface="Kanit Medium"/>
                <a:ea typeface="Kanit Medium"/>
                <a:cs typeface="Kanit Medium"/>
                <a:sym typeface="Kanit Medium"/>
              </a:rPr>
              <a:t>Resultados Generales</a:t>
            </a:r>
            <a:endParaRPr b="0" i="0" sz="1400" u="none" cap="none" strike="noStrike">
              <a:solidFill>
                <a:srgbClr val="000000"/>
              </a:solidFill>
              <a:latin typeface="Kanit Medium"/>
              <a:ea typeface="Kanit Medium"/>
              <a:cs typeface="Kanit Medium"/>
              <a:sym typeface="Kanit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d5c2694c11_1_8"/>
          <p:cNvSpPr txBox="1"/>
          <p:nvPr/>
        </p:nvSpPr>
        <p:spPr>
          <a:xfrm>
            <a:off x="3047875" y="926425"/>
            <a:ext cx="8602725" cy="4770506"/>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50000"/>
              </a:lnSpc>
              <a:spcBef>
                <a:spcPts val="1200"/>
              </a:spcBef>
              <a:spcAft>
                <a:spcPts val="0"/>
              </a:spcAft>
              <a:buClr>
                <a:schemeClr val="dk1"/>
              </a:buClr>
              <a:buSzPts val="1400"/>
              <a:buFont typeface="Arial"/>
              <a:buAutoNum type="arabicPeriod"/>
            </a:pPr>
            <a:r>
              <a:rPr b="1" i="0" lang="es-ES" sz="1600" u="none" cap="none" strike="noStrike">
                <a:solidFill>
                  <a:schemeClr val="dk1"/>
                </a:solidFill>
                <a:latin typeface="Corbel"/>
                <a:ea typeface="Corbel"/>
                <a:cs typeface="Corbel"/>
                <a:sym typeface="Corbel"/>
              </a:rPr>
              <a:t>Tendencias Estacionales</a:t>
            </a:r>
            <a:r>
              <a:rPr b="0" i="0" lang="es-ES" sz="1600" u="none" cap="none" strike="noStrike">
                <a:solidFill>
                  <a:schemeClr val="dk1"/>
                </a:solidFill>
                <a:latin typeface="Corbel"/>
                <a:ea typeface="Corbel"/>
                <a:cs typeface="Corbel"/>
                <a:sym typeface="Corbel"/>
              </a:rPr>
              <a:t>: los datos muestran que la mayoría de los años presentan picos en los meses de verano (enero, marzo) y hacia fin de año (diciembre), reflejando la importancia de la planificación estacional.</a:t>
            </a:r>
            <a:endParaRPr b="0" i="0" sz="1600" u="none" cap="none" strike="noStrike">
              <a:solidFill>
                <a:schemeClr val="dk1"/>
              </a:solidFill>
              <a:latin typeface="Corbel"/>
              <a:ea typeface="Corbel"/>
              <a:cs typeface="Corbel"/>
              <a:sym typeface="Corbel"/>
            </a:endParaRPr>
          </a:p>
          <a:p>
            <a:pPr indent="-317500" lvl="0" marL="457200" marR="0" rtl="0" algn="just">
              <a:lnSpc>
                <a:spcPct val="150000"/>
              </a:lnSpc>
              <a:spcBef>
                <a:spcPts val="0"/>
              </a:spcBef>
              <a:spcAft>
                <a:spcPts val="0"/>
              </a:spcAft>
              <a:buClr>
                <a:schemeClr val="dk1"/>
              </a:buClr>
              <a:buSzPts val="1400"/>
              <a:buFont typeface="Arial"/>
              <a:buAutoNum type="arabicPeriod"/>
            </a:pPr>
            <a:r>
              <a:rPr b="1" i="0" lang="es-ES" sz="1600" u="none" cap="none" strike="noStrike">
                <a:solidFill>
                  <a:schemeClr val="dk1"/>
                </a:solidFill>
                <a:latin typeface="Corbel"/>
                <a:ea typeface="Corbel"/>
                <a:cs typeface="Corbel"/>
                <a:sym typeface="Corbel"/>
              </a:rPr>
              <a:t>Impacto de la Pandemia</a:t>
            </a:r>
            <a:r>
              <a:rPr b="0" i="0" lang="es-ES" sz="1600" u="none" cap="none" strike="noStrike">
                <a:solidFill>
                  <a:schemeClr val="dk1"/>
                </a:solidFill>
                <a:latin typeface="Corbel"/>
                <a:ea typeface="Corbel"/>
                <a:cs typeface="Corbel"/>
                <a:sym typeface="Corbel"/>
              </a:rPr>
              <a:t>: 2020 mostró un descenso drástico en la operativa, subrayando la vulnerabilidad del sector ante eventos globales. La recuperación comenzó en 2021, pero se consolidó en 2023.</a:t>
            </a:r>
            <a:endParaRPr b="0" i="0" sz="1600" u="none" cap="none" strike="noStrike">
              <a:solidFill>
                <a:schemeClr val="dk1"/>
              </a:solidFill>
              <a:latin typeface="Corbel"/>
              <a:ea typeface="Corbel"/>
              <a:cs typeface="Corbel"/>
              <a:sym typeface="Corbel"/>
            </a:endParaRPr>
          </a:p>
          <a:p>
            <a:pPr indent="-317500" lvl="0" marL="457200" marR="0" rtl="0" algn="just">
              <a:lnSpc>
                <a:spcPct val="150000"/>
              </a:lnSpc>
              <a:spcBef>
                <a:spcPts val="0"/>
              </a:spcBef>
              <a:spcAft>
                <a:spcPts val="0"/>
              </a:spcAft>
              <a:buClr>
                <a:schemeClr val="dk1"/>
              </a:buClr>
              <a:buSzPts val="1400"/>
              <a:buFont typeface="Arial"/>
              <a:buAutoNum type="arabicPeriod"/>
            </a:pPr>
            <a:r>
              <a:rPr b="1" i="0" lang="es-ES" sz="1600" u="none" cap="none" strike="noStrike">
                <a:solidFill>
                  <a:schemeClr val="dk1"/>
                </a:solidFill>
                <a:latin typeface="Corbel"/>
                <a:ea typeface="Corbel"/>
                <a:cs typeface="Corbel"/>
                <a:sym typeface="Corbel"/>
              </a:rPr>
              <a:t>Uso Predominante de Modelos</a:t>
            </a:r>
            <a:r>
              <a:rPr b="0" i="0" lang="es-ES" sz="1600" u="none" cap="none" strike="noStrike">
                <a:solidFill>
                  <a:schemeClr val="dk1"/>
                </a:solidFill>
                <a:latin typeface="Corbel"/>
                <a:ea typeface="Corbel"/>
                <a:cs typeface="Corbel"/>
                <a:sym typeface="Corbel"/>
              </a:rPr>
              <a:t>: el Boeing 738W lideró la flota durante todo el período analizado, destacándose por su alta capacidad y popularidad entre los pasajeros.</a:t>
            </a:r>
            <a:endParaRPr b="0" i="0" sz="1600" u="none" cap="none" strike="noStrike">
              <a:solidFill>
                <a:schemeClr val="dk1"/>
              </a:solidFill>
              <a:latin typeface="Corbel"/>
              <a:ea typeface="Corbel"/>
              <a:cs typeface="Corbel"/>
              <a:sym typeface="Corbel"/>
            </a:endParaRPr>
          </a:p>
          <a:p>
            <a:pPr indent="-317500" lvl="0" marL="457200" marR="0" rtl="0" algn="just">
              <a:lnSpc>
                <a:spcPct val="150000"/>
              </a:lnSpc>
              <a:spcBef>
                <a:spcPts val="0"/>
              </a:spcBef>
              <a:spcAft>
                <a:spcPts val="0"/>
              </a:spcAft>
              <a:buClr>
                <a:schemeClr val="dk1"/>
              </a:buClr>
              <a:buSzPts val="1400"/>
              <a:buFont typeface="Arial"/>
              <a:buAutoNum type="arabicPeriod"/>
            </a:pPr>
            <a:r>
              <a:rPr b="1" i="0" lang="es-ES" sz="1600" u="none" cap="none" strike="noStrike">
                <a:solidFill>
                  <a:schemeClr val="dk1"/>
                </a:solidFill>
                <a:latin typeface="Corbel"/>
                <a:ea typeface="Corbel"/>
                <a:cs typeface="Corbel"/>
                <a:sym typeface="Corbel"/>
              </a:rPr>
              <a:t>Diversificación Post-pandemia</a:t>
            </a:r>
            <a:r>
              <a:rPr b="0" i="0" lang="es-ES" sz="1600" u="none" cap="none" strike="noStrike">
                <a:solidFill>
                  <a:schemeClr val="dk1"/>
                </a:solidFill>
                <a:latin typeface="Corbel"/>
                <a:ea typeface="Corbel"/>
                <a:cs typeface="Corbel"/>
                <a:sym typeface="Corbel"/>
              </a:rPr>
              <a:t>: a partir de 2021, se incrementó la variedad de modelos utilizados, lo que se tradujo en una mayor adaptabilidad y capacidad de respuesta.</a:t>
            </a:r>
            <a:endParaRPr b="0" i="0" sz="1600" u="none" cap="none" strike="noStrike">
              <a:solidFill>
                <a:schemeClr val="dk1"/>
              </a:solidFill>
              <a:latin typeface="Corbel"/>
              <a:ea typeface="Corbel"/>
              <a:cs typeface="Corbel"/>
              <a:sym typeface="Corbel"/>
            </a:endParaRPr>
          </a:p>
          <a:p>
            <a:pPr indent="-317500" lvl="0" marL="457200" marR="0" rtl="0" algn="just">
              <a:lnSpc>
                <a:spcPct val="150000"/>
              </a:lnSpc>
              <a:spcBef>
                <a:spcPts val="0"/>
              </a:spcBef>
              <a:spcAft>
                <a:spcPts val="0"/>
              </a:spcAft>
              <a:buClr>
                <a:schemeClr val="dk1"/>
              </a:buClr>
              <a:buSzPts val="1400"/>
              <a:buFont typeface="Arial"/>
              <a:buAutoNum type="arabicPeriod"/>
            </a:pPr>
            <a:r>
              <a:rPr b="1" i="0" lang="es-ES" sz="1600" u="none" cap="none" strike="noStrike">
                <a:solidFill>
                  <a:schemeClr val="dk1"/>
                </a:solidFill>
                <a:latin typeface="Corbel"/>
                <a:ea typeface="Corbel"/>
                <a:cs typeface="Corbel"/>
                <a:sym typeface="Corbel"/>
              </a:rPr>
              <a:t>Eficiencia Operativa</a:t>
            </a:r>
            <a:r>
              <a:rPr b="0" i="0" lang="es-ES" sz="1600" u="none" cap="none" strike="noStrike">
                <a:solidFill>
                  <a:schemeClr val="dk1"/>
                </a:solidFill>
                <a:latin typeface="Corbel"/>
                <a:ea typeface="Corbel"/>
                <a:cs typeface="Corbel"/>
                <a:sym typeface="Corbel"/>
              </a:rPr>
              <a:t>: el factor de ocupación varió a lo largo de los años, siendo más alto en 2018 (94.44%). La optimización de recursos se destacó en 2023 con un 77.5%.</a:t>
            </a:r>
            <a:endParaRPr b="0" i="0" sz="1600" u="none" cap="none" strike="noStrike">
              <a:solidFill>
                <a:schemeClr val="dk1"/>
              </a:solidFill>
              <a:latin typeface="Corbel"/>
              <a:ea typeface="Corbel"/>
              <a:cs typeface="Corbel"/>
              <a:sym typeface="Corbel"/>
            </a:endParaRPr>
          </a:p>
        </p:txBody>
      </p:sp>
      <p:sp>
        <p:nvSpPr>
          <p:cNvPr id="246" name="Google Shape;246;g2d5c2694c11_1_8"/>
          <p:cNvSpPr txBox="1"/>
          <p:nvPr/>
        </p:nvSpPr>
        <p:spPr>
          <a:xfrm>
            <a:off x="0" y="990600"/>
            <a:ext cx="2705100" cy="58477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3200" u="none" cap="none" strike="noStrike">
                <a:solidFill>
                  <a:srgbClr val="FFFFFF"/>
                </a:solidFill>
                <a:latin typeface="Kanit Medium"/>
                <a:ea typeface="Kanit Medium"/>
                <a:cs typeface="Kanit Medium"/>
                <a:sym typeface="Kanit Medium"/>
              </a:rPr>
              <a:t>Hallazgos</a:t>
            </a:r>
            <a:endParaRPr b="0" i="0" sz="1400" u="none" cap="none" strike="noStrike">
              <a:solidFill>
                <a:srgbClr val="000000"/>
              </a:solidFill>
              <a:latin typeface="Kanit Medium"/>
              <a:ea typeface="Kanit Medium"/>
              <a:cs typeface="Kanit Medium"/>
              <a:sym typeface="Kanit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f55b5b2838_0_33"/>
          <p:cNvSpPr txBox="1"/>
          <p:nvPr/>
        </p:nvSpPr>
        <p:spPr>
          <a:xfrm>
            <a:off x="0" y="990600"/>
            <a:ext cx="2705100" cy="58477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3200" u="none" cap="none" strike="noStrike">
                <a:solidFill>
                  <a:srgbClr val="FFFFFF"/>
                </a:solidFill>
                <a:latin typeface="Kanit Medium"/>
                <a:ea typeface="Kanit Medium"/>
                <a:cs typeface="Kanit Medium"/>
                <a:sym typeface="Kanit Medium"/>
              </a:rPr>
              <a:t>Sugerencias</a:t>
            </a:r>
            <a:endParaRPr b="0" i="0" sz="3200" u="none" cap="none" strike="noStrike">
              <a:solidFill>
                <a:srgbClr val="000000"/>
              </a:solidFill>
              <a:latin typeface="Kanit Medium"/>
              <a:ea typeface="Kanit Medium"/>
              <a:cs typeface="Kanit Medium"/>
              <a:sym typeface="Kanit Medium"/>
            </a:endParaRPr>
          </a:p>
        </p:txBody>
      </p:sp>
      <p:sp>
        <p:nvSpPr>
          <p:cNvPr id="252" name="Google Shape;252;g2f55b5b2838_0_33"/>
          <p:cNvSpPr txBox="1"/>
          <p:nvPr/>
        </p:nvSpPr>
        <p:spPr>
          <a:xfrm>
            <a:off x="2923708" y="1214562"/>
            <a:ext cx="9057600" cy="2493600"/>
          </a:xfrm>
          <a:prstGeom prst="rect">
            <a:avLst/>
          </a:prstGeom>
          <a:noFill/>
          <a:ln>
            <a:noFill/>
          </a:ln>
        </p:spPr>
        <p:txBody>
          <a:bodyPr anchorCtr="0" anchor="t" bIns="91425" lIns="91425" spcFirstLastPara="1" rIns="91425" wrap="square" tIns="91425">
            <a:spAutoFit/>
          </a:bodyPr>
          <a:lstStyle/>
          <a:p>
            <a:pPr indent="-419100" lvl="0" marL="457200" marR="0" rtl="0" algn="l">
              <a:lnSpc>
                <a:spcPct val="100000"/>
              </a:lnSpc>
              <a:spcBef>
                <a:spcPts val="0"/>
              </a:spcBef>
              <a:spcAft>
                <a:spcPts val="0"/>
              </a:spcAft>
              <a:buClr>
                <a:srgbClr val="000000"/>
              </a:buClr>
              <a:buSzPts val="3000"/>
              <a:buFont typeface="Corbel"/>
              <a:buChar char="➢"/>
            </a:pPr>
            <a:r>
              <a:rPr b="1" i="0" lang="es-ES" sz="3000" u="none" cap="none" strike="noStrike">
                <a:solidFill>
                  <a:srgbClr val="000000"/>
                </a:solidFill>
                <a:latin typeface="Corbel"/>
                <a:ea typeface="Corbel"/>
                <a:cs typeface="Corbel"/>
                <a:sym typeface="Corbel"/>
              </a:rPr>
              <a:t>Estrategias de mitigación para crisis.</a:t>
            </a:r>
            <a:endParaRPr sz="3000">
              <a:latin typeface="Corbel"/>
              <a:ea typeface="Corbel"/>
              <a:cs typeface="Corbel"/>
              <a:sym typeface="Corbel"/>
            </a:endParaRPr>
          </a:p>
          <a:p>
            <a:pPr indent="0" lvl="0" marL="457200" marR="0" rtl="0" algn="l">
              <a:lnSpc>
                <a:spcPct val="100000"/>
              </a:lnSpc>
              <a:spcBef>
                <a:spcPts val="0"/>
              </a:spcBef>
              <a:spcAft>
                <a:spcPts val="0"/>
              </a:spcAft>
              <a:buNone/>
            </a:pPr>
            <a:r>
              <a:t/>
            </a:r>
            <a:endParaRPr sz="3000">
              <a:latin typeface="Corbel"/>
              <a:ea typeface="Corbel"/>
              <a:cs typeface="Corbel"/>
              <a:sym typeface="Corbel"/>
            </a:endParaRPr>
          </a:p>
          <a:p>
            <a:pPr indent="0" lvl="0" marL="0" marR="0" rtl="0" algn="l">
              <a:lnSpc>
                <a:spcPct val="100000"/>
              </a:lnSpc>
              <a:spcBef>
                <a:spcPts val="0"/>
              </a:spcBef>
              <a:spcAft>
                <a:spcPts val="0"/>
              </a:spcAft>
              <a:buNone/>
            </a:pPr>
            <a:r>
              <a:t/>
            </a:r>
            <a:endParaRPr i="0" sz="3000" u="none" cap="none" strike="noStrike">
              <a:solidFill>
                <a:schemeClr val="dk1"/>
              </a:solidFill>
              <a:latin typeface="Corbel"/>
              <a:ea typeface="Corbel"/>
              <a:cs typeface="Corbel"/>
              <a:sym typeface="Corbel"/>
            </a:endParaRPr>
          </a:p>
          <a:p>
            <a:pPr indent="-419100" lvl="0" marL="457200" marR="0" rtl="0" algn="l">
              <a:lnSpc>
                <a:spcPct val="100000"/>
              </a:lnSpc>
              <a:spcBef>
                <a:spcPts val="0"/>
              </a:spcBef>
              <a:spcAft>
                <a:spcPts val="0"/>
              </a:spcAft>
              <a:buClr>
                <a:srgbClr val="000000"/>
              </a:buClr>
              <a:buSzPts val="3000"/>
              <a:buFont typeface="Corbel"/>
              <a:buChar char="➢"/>
            </a:pPr>
            <a:r>
              <a:rPr b="1" i="0" lang="es-ES" sz="3000" u="none" cap="none" strike="noStrike">
                <a:solidFill>
                  <a:srgbClr val="000000"/>
                </a:solidFill>
                <a:latin typeface="Corbel"/>
                <a:ea typeface="Corbel"/>
                <a:cs typeface="Corbel"/>
                <a:sym typeface="Corbel"/>
              </a:rPr>
              <a:t>Optimización de Recursos en Temporadas Clave.</a:t>
            </a:r>
            <a:endParaRPr sz="3000">
              <a:latin typeface="Corbel"/>
              <a:ea typeface="Corbel"/>
              <a:cs typeface="Corbel"/>
              <a:sym typeface="Corbel"/>
            </a:endParaRPr>
          </a:p>
          <a:p>
            <a:pPr indent="0" lvl="0" marL="0" marR="0" rtl="0" algn="l">
              <a:lnSpc>
                <a:spcPct val="100000"/>
              </a:lnSpc>
              <a:spcBef>
                <a:spcPts val="0"/>
              </a:spcBef>
              <a:spcAft>
                <a:spcPts val="0"/>
              </a:spcAft>
              <a:buNone/>
            </a:pPr>
            <a:r>
              <a:t/>
            </a:r>
            <a:endParaRPr sz="3000">
              <a:latin typeface="Corbel"/>
              <a:ea typeface="Corbel"/>
              <a:cs typeface="Corbel"/>
              <a:sym typeface="Corbe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d5c2694c11_1_20"/>
          <p:cNvSpPr txBox="1"/>
          <p:nvPr>
            <p:ph idx="1" type="body"/>
          </p:nvPr>
        </p:nvSpPr>
        <p:spPr>
          <a:xfrm>
            <a:off x="2852142" y="1085051"/>
            <a:ext cx="8964150" cy="380283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800"/>
              <a:buFont typeface="Noto Sans Symbols"/>
              <a:buChar char="⮚"/>
            </a:pPr>
            <a:r>
              <a:rPr b="1" lang="es-ES" sz="2400">
                <a:latin typeface="Corbel"/>
                <a:ea typeface="Corbel"/>
                <a:cs typeface="Corbel"/>
                <a:sym typeface="Corbel"/>
              </a:rPr>
              <a:t>Capacidad de Análisis Predictivo y Toma de Decisiones Estratégicas con Información de Matrículas y Tendencias Operativas.</a:t>
            </a:r>
            <a:endParaRPr/>
          </a:p>
          <a:p>
            <a:pPr indent="0" lvl="0" marL="0" rtl="0" algn="l">
              <a:lnSpc>
                <a:spcPct val="100000"/>
              </a:lnSpc>
              <a:spcBef>
                <a:spcPts val="0"/>
              </a:spcBef>
              <a:spcAft>
                <a:spcPts val="0"/>
              </a:spcAft>
              <a:buSzPts val="1800"/>
              <a:buNone/>
            </a:pPr>
            <a:r>
              <a:t/>
            </a:r>
            <a:endParaRPr b="1" sz="2400">
              <a:latin typeface="Corbel"/>
              <a:ea typeface="Corbel"/>
              <a:cs typeface="Corbel"/>
              <a:sym typeface="Corbel"/>
            </a:endParaRPr>
          </a:p>
          <a:p>
            <a:pPr indent="-342900" lvl="0" marL="342900" rtl="0" algn="l">
              <a:lnSpc>
                <a:spcPct val="100000"/>
              </a:lnSpc>
              <a:spcBef>
                <a:spcPts val="0"/>
              </a:spcBef>
              <a:spcAft>
                <a:spcPts val="0"/>
              </a:spcAft>
              <a:buSzPts val="1800"/>
              <a:buFont typeface="Noto Sans Symbols"/>
              <a:buChar char="⮚"/>
            </a:pPr>
            <a:r>
              <a:rPr b="1" lang="es-ES" sz="2400">
                <a:latin typeface="Corbel"/>
                <a:ea typeface="Corbel"/>
                <a:cs typeface="Corbel"/>
                <a:sym typeface="Corbel"/>
              </a:rPr>
              <a:t>Impacto para la Empresa:</a:t>
            </a:r>
            <a:endParaRPr b="1" sz="2400">
              <a:latin typeface="Corbel"/>
              <a:ea typeface="Corbel"/>
              <a:cs typeface="Corbel"/>
              <a:sym typeface="Corbel"/>
            </a:endParaRPr>
          </a:p>
          <a:p>
            <a:pPr indent="-76200" lvl="0" marL="457200" rtl="0" algn="just">
              <a:lnSpc>
                <a:spcPct val="100000"/>
              </a:lnSpc>
              <a:spcBef>
                <a:spcPts val="0"/>
              </a:spcBef>
              <a:spcAft>
                <a:spcPts val="0"/>
              </a:spcAft>
              <a:buSzPts val="1200"/>
              <a:buChar char="●"/>
            </a:pPr>
            <a:r>
              <a:rPr lang="es-ES" sz="2400">
                <a:latin typeface="Corbel"/>
                <a:ea typeface="Corbel"/>
                <a:cs typeface="Corbel"/>
                <a:sym typeface="Corbel"/>
              </a:rPr>
              <a:t>Optimización de la Flota.</a:t>
            </a:r>
            <a:endParaRPr sz="2400">
              <a:latin typeface="Corbel"/>
              <a:ea typeface="Corbel"/>
              <a:cs typeface="Corbel"/>
              <a:sym typeface="Corbel"/>
            </a:endParaRPr>
          </a:p>
          <a:p>
            <a:pPr indent="-76200" lvl="0" marL="457200" rtl="0" algn="just">
              <a:lnSpc>
                <a:spcPct val="100000"/>
              </a:lnSpc>
              <a:spcBef>
                <a:spcPts val="0"/>
              </a:spcBef>
              <a:spcAft>
                <a:spcPts val="0"/>
              </a:spcAft>
              <a:buSzPts val="1200"/>
              <a:buChar char="●"/>
            </a:pPr>
            <a:r>
              <a:rPr lang="es-ES" sz="2400">
                <a:latin typeface="Corbel"/>
                <a:ea typeface="Corbel"/>
                <a:cs typeface="Corbel"/>
                <a:sym typeface="Corbel"/>
              </a:rPr>
              <a:t>Reducción de Costos y Maximización de la Rentabilidad.</a:t>
            </a:r>
            <a:endParaRPr/>
          </a:p>
          <a:p>
            <a:pPr indent="-76200" lvl="0" marL="457200" rtl="0" algn="just">
              <a:lnSpc>
                <a:spcPct val="100000"/>
              </a:lnSpc>
              <a:spcBef>
                <a:spcPts val="0"/>
              </a:spcBef>
              <a:spcAft>
                <a:spcPts val="0"/>
              </a:spcAft>
              <a:buSzPts val="1200"/>
              <a:buChar char="●"/>
            </a:pPr>
            <a:r>
              <a:rPr lang="es-ES" sz="2400">
                <a:latin typeface="Corbel"/>
                <a:ea typeface="Corbel"/>
                <a:cs typeface="Corbel"/>
                <a:sym typeface="Corbel"/>
              </a:rPr>
              <a:t>Estrategias Operativas Personalizadas.</a:t>
            </a:r>
            <a:endParaRPr/>
          </a:p>
          <a:p>
            <a:pPr indent="-76200" lvl="0" marL="457200" rtl="0" algn="just">
              <a:lnSpc>
                <a:spcPct val="100000"/>
              </a:lnSpc>
              <a:spcBef>
                <a:spcPts val="0"/>
              </a:spcBef>
              <a:spcAft>
                <a:spcPts val="0"/>
              </a:spcAft>
              <a:buSzPts val="1200"/>
              <a:buChar char="●"/>
            </a:pPr>
            <a:r>
              <a:rPr lang="es-ES" sz="2400">
                <a:latin typeface="Corbel"/>
                <a:ea typeface="Corbel"/>
                <a:cs typeface="Corbel"/>
                <a:sym typeface="Corbel"/>
              </a:rPr>
              <a:t>Capacidad de Respuesta Rápida.</a:t>
            </a:r>
            <a:endParaRPr sz="2400">
              <a:latin typeface="Corbel"/>
              <a:ea typeface="Corbel"/>
              <a:cs typeface="Corbel"/>
              <a:sym typeface="Corbel"/>
            </a:endParaRPr>
          </a:p>
        </p:txBody>
      </p:sp>
      <p:sp>
        <p:nvSpPr>
          <p:cNvPr id="258" name="Google Shape;258;g2d5c2694c11_1_20"/>
          <p:cNvSpPr txBox="1"/>
          <p:nvPr/>
        </p:nvSpPr>
        <p:spPr>
          <a:xfrm>
            <a:off x="0" y="990600"/>
            <a:ext cx="2705100" cy="156966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3200" u="none" cap="none" strike="noStrike">
                <a:solidFill>
                  <a:srgbClr val="FFFFFF"/>
                </a:solidFill>
                <a:latin typeface="Kanit Medium"/>
                <a:ea typeface="Kanit Medium"/>
                <a:cs typeface="Kanit Medium"/>
                <a:sym typeface="Kanit Medium"/>
              </a:rPr>
              <a:t>Valor Añadido Destacado</a:t>
            </a:r>
            <a:endParaRPr b="0" i="0" sz="1400" u="none" cap="none" strike="noStrike">
              <a:solidFill>
                <a:srgbClr val="000000"/>
              </a:solidFill>
              <a:latin typeface="Kanit Medium"/>
              <a:ea typeface="Kanit Medium"/>
              <a:cs typeface="Kanit Medium"/>
              <a:sym typeface="Kanit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d5c2694c11_1_15"/>
          <p:cNvSpPr txBox="1"/>
          <p:nvPr>
            <p:ph idx="1" type="body"/>
          </p:nvPr>
        </p:nvSpPr>
        <p:spPr>
          <a:xfrm>
            <a:off x="2874367" y="1234883"/>
            <a:ext cx="8754600" cy="4742583"/>
          </a:xfrm>
          <a:prstGeom prst="rect">
            <a:avLst/>
          </a:prstGeom>
          <a:noFill/>
          <a:ln>
            <a:noFill/>
          </a:ln>
        </p:spPr>
        <p:txBody>
          <a:bodyPr anchorCtr="0" anchor="t" bIns="45700" lIns="91425" spcFirstLastPara="1" rIns="91425" wrap="square" tIns="45700">
            <a:noAutofit/>
          </a:bodyPr>
          <a:lstStyle/>
          <a:p>
            <a:pPr indent="0" lvl="0" marL="457200" rtl="0" algn="just">
              <a:lnSpc>
                <a:spcPct val="115000"/>
              </a:lnSpc>
              <a:spcBef>
                <a:spcPts val="1200"/>
              </a:spcBef>
              <a:spcAft>
                <a:spcPts val="0"/>
              </a:spcAft>
              <a:buSzPts val="1800"/>
              <a:buNone/>
            </a:pPr>
            <a:r>
              <a:rPr lang="es-ES" sz="2000">
                <a:latin typeface="Corbel"/>
                <a:ea typeface="Corbel"/>
                <a:cs typeface="Corbel"/>
                <a:sym typeface="Corbel"/>
              </a:rPr>
              <a:t>En conclusión, el tablero de Power BI desarrollado por nuestro equipo permitirá al Aeropuerto de Río Grande tomar decisiones estratégicas basadas en datos claros y precisos. Gracias a su capacidad para identificar patrones estacionales, analizar factores de ocupación y evaluar el desempeño de las aerolíneas, el aeropuerto podrá optimizar su planificación operativa y asignación de recursos.</a:t>
            </a:r>
            <a:endParaRPr sz="2000">
              <a:latin typeface="Corbel"/>
              <a:ea typeface="Corbel"/>
              <a:cs typeface="Corbel"/>
              <a:sym typeface="Corbel"/>
            </a:endParaRPr>
          </a:p>
          <a:p>
            <a:pPr indent="0" lvl="0" marL="457200" rtl="0" algn="just">
              <a:lnSpc>
                <a:spcPct val="115000"/>
              </a:lnSpc>
              <a:spcBef>
                <a:spcPts val="1200"/>
              </a:spcBef>
              <a:spcAft>
                <a:spcPts val="0"/>
              </a:spcAft>
              <a:buSzPts val="1800"/>
              <a:buNone/>
            </a:pPr>
            <a:r>
              <a:rPr lang="es-ES" sz="2000">
                <a:latin typeface="Corbel"/>
                <a:ea typeface="Corbel"/>
                <a:cs typeface="Corbel"/>
                <a:sym typeface="Corbel"/>
              </a:rPr>
              <a:t>Además, las proyecciones fundamentadas en tendencias históricas facilitarán la anticipación a desafíos y oportunidades, potenciando su capacidad de respuesta en un entorno dinámico. Este tablero no solo proporciona una herramienta de análisis integral, sino que se convierte en un pilar estratégico para mejorar la eficiencia, competitividad y sostenibilidad de las operaciones del Aeropuerto de Río Grande.</a:t>
            </a:r>
            <a:endParaRPr sz="2000">
              <a:latin typeface="Corbel"/>
              <a:ea typeface="Corbel"/>
              <a:cs typeface="Corbel"/>
              <a:sym typeface="Corbel"/>
            </a:endParaRPr>
          </a:p>
          <a:p>
            <a:pPr indent="0" lvl="0" marL="457200" rtl="0" algn="just">
              <a:lnSpc>
                <a:spcPct val="150000"/>
              </a:lnSpc>
              <a:spcBef>
                <a:spcPts val="1200"/>
              </a:spcBef>
              <a:spcAft>
                <a:spcPts val="0"/>
              </a:spcAft>
              <a:buSzPts val="1800"/>
              <a:buNone/>
            </a:pPr>
            <a:r>
              <a:t/>
            </a:r>
            <a:endParaRPr b="1" sz="1200">
              <a:latin typeface="Corbel"/>
              <a:ea typeface="Corbel"/>
              <a:cs typeface="Corbel"/>
              <a:sym typeface="Corbel"/>
            </a:endParaRPr>
          </a:p>
          <a:p>
            <a:pPr indent="0" lvl="0" marL="0" rtl="0" algn="just">
              <a:lnSpc>
                <a:spcPct val="150000"/>
              </a:lnSpc>
              <a:spcBef>
                <a:spcPts val="1200"/>
              </a:spcBef>
              <a:spcAft>
                <a:spcPts val="0"/>
              </a:spcAft>
              <a:buClr>
                <a:schemeClr val="dk1"/>
              </a:buClr>
              <a:buSzPts val="1100"/>
              <a:buFont typeface="Arial"/>
              <a:buNone/>
            </a:pPr>
            <a:r>
              <a:t/>
            </a:r>
            <a:endParaRPr sz="1200">
              <a:latin typeface="Corbel"/>
              <a:ea typeface="Corbel"/>
              <a:cs typeface="Corbel"/>
              <a:sym typeface="Corbel"/>
            </a:endParaRPr>
          </a:p>
          <a:p>
            <a:pPr indent="0" lvl="0" marL="0" rtl="0" algn="l">
              <a:lnSpc>
                <a:spcPct val="90000"/>
              </a:lnSpc>
              <a:spcBef>
                <a:spcPts val="1200"/>
              </a:spcBef>
              <a:spcAft>
                <a:spcPts val="0"/>
              </a:spcAft>
              <a:buSzPts val="1800"/>
              <a:buNone/>
            </a:pPr>
            <a:r>
              <a:t/>
            </a:r>
            <a:endParaRPr>
              <a:latin typeface="Corbel"/>
              <a:ea typeface="Corbel"/>
              <a:cs typeface="Corbel"/>
              <a:sym typeface="Corbel"/>
            </a:endParaRPr>
          </a:p>
        </p:txBody>
      </p:sp>
      <p:sp>
        <p:nvSpPr>
          <p:cNvPr id="264" name="Google Shape;264;g2d5c2694c11_1_15"/>
          <p:cNvSpPr txBox="1"/>
          <p:nvPr/>
        </p:nvSpPr>
        <p:spPr>
          <a:xfrm>
            <a:off x="0" y="990600"/>
            <a:ext cx="2705100" cy="107721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3200" u="none" cap="none" strike="noStrike">
                <a:solidFill>
                  <a:srgbClr val="FFFFFF"/>
                </a:solidFill>
                <a:latin typeface="Kanit Medium"/>
                <a:ea typeface="Kanit Medium"/>
                <a:cs typeface="Kanit Medium"/>
                <a:sym typeface="Kanit Medium"/>
              </a:rPr>
              <a:t>Conclusiones Finales</a:t>
            </a:r>
            <a:endParaRPr b="0" i="0" sz="1400" u="none" cap="none" strike="noStrike">
              <a:solidFill>
                <a:srgbClr val="000000"/>
              </a:solidFill>
              <a:latin typeface="Kanit Medium"/>
              <a:ea typeface="Kanit Medium"/>
              <a:cs typeface="Kanit Medium"/>
              <a:sym typeface="Kanit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2d5c2694c11_1_26"/>
          <p:cNvSpPr txBox="1"/>
          <p:nvPr>
            <p:ph idx="1" type="body"/>
          </p:nvPr>
        </p:nvSpPr>
        <p:spPr>
          <a:xfrm>
            <a:off x="3205362" y="990599"/>
            <a:ext cx="8448566" cy="4910667"/>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1200"/>
              </a:spcBef>
              <a:spcAft>
                <a:spcPts val="0"/>
              </a:spcAft>
              <a:buClr>
                <a:schemeClr val="dk1"/>
              </a:buClr>
              <a:buSzPts val="1100"/>
              <a:buFont typeface="Arial"/>
              <a:buNone/>
            </a:pPr>
            <a:r>
              <a:rPr lang="es-ES" sz="2000">
                <a:latin typeface="Corbel"/>
                <a:ea typeface="Corbel"/>
                <a:cs typeface="Corbel"/>
                <a:sym typeface="Corbel"/>
              </a:rPr>
              <a:t>Queremos expresar nuestro más sincero agradecimiento a la empresa </a:t>
            </a:r>
            <a:r>
              <a:rPr b="1" lang="es-ES" sz="2000">
                <a:latin typeface="Corbel"/>
                <a:ea typeface="Corbel"/>
                <a:cs typeface="Corbel"/>
                <a:sym typeface="Corbel"/>
              </a:rPr>
              <a:t>Aeropuertos Argentina </a:t>
            </a:r>
            <a:r>
              <a:rPr lang="es-ES" sz="2000">
                <a:latin typeface="Corbel"/>
                <a:ea typeface="Corbel"/>
                <a:cs typeface="Corbel"/>
                <a:sym typeface="Corbel"/>
              </a:rPr>
              <a:t>por brindarnos la oportunidad de trabajar en este proyecto, confiando en nuestro equipo para desarrollar una herramienta estratégica que aporte valor a la gestión operativa del Aeropuerto de Río Grande.</a:t>
            </a:r>
            <a:endParaRPr sz="2000">
              <a:latin typeface="Corbel"/>
              <a:ea typeface="Corbel"/>
              <a:cs typeface="Corbel"/>
              <a:sym typeface="Corbel"/>
            </a:endParaRPr>
          </a:p>
          <a:p>
            <a:pPr indent="0" lvl="0" marL="0" rtl="0" algn="just">
              <a:lnSpc>
                <a:spcPct val="115000"/>
              </a:lnSpc>
              <a:spcBef>
                <a:spcPts val="1200"/>
              </a:spcBef>
              <a:spcAft>
                <a:spcPts val="0"/>
              </a:spcAft>
              <a:buClr>
                <a:schemeClr val="dk1"/>
              </a:buClr>
              <a:buSzPts val="1100"/>
              <a:buFont typeface="Arial"/>
              <a:buNone/>
            </a:pPr>
            <a:r>
              <a:rPr lang="es-ES" sz="2000">
                <a:latin typeface="Corbel"/>
                <a:ea typeface="Corbel"/>
                <a:cs typeface="Corbel"/>
                <a:sym typeface="Corbel"/>
              </a:rPr>
              <a:t>Asimismo, extendemos nuestro reconocimiento al </a:t>
            </a:r>
            <a:r>
              <a:rPr b="1" lang="es-ES" sz="2000">
                <a:latin typeface="Corbel"/>
                <a:ea typeface="Corbel"/>
                <a:cs typeface="Corbel"/>
                <a:sym typeface="Corbel"/>
              </a:rPr>
              <a:t>Centro Politécnico Superior Islas Malvinas</a:t>
            </a:r>
            <a:r>
              <a:rPr lang="es-ES" sz="2000">
                <a:latin typeface="Corbel"/>
                <a:ea typeface="Corbel"/>
                <a:cs typeface="Corbel"/>
                <a:sym typeface="Corbel"/>
              </a:rPr>
              <a:t> y a sus profesores por su dedicación y apoyo constante, proporcionando los conocimientos y herramientas que hicieron posible este trabajo. Su guía y acompañamiento fueron fundamentales para que podamos aplicar lo aprendido y desarrollar soluciones reales para el ámbito profesional.</a:t>
            </a:r>
            <a:endParaRPr sz="2000">
              <a:latin typeface="Corbel"/>
              <a:ea typeface="Corbel"/>
              <a:cs typeface="Corbel"/>
              <a:sym typeface="Corbel"/>
            </a:endParaRPr>
          </a:p>
          <a:p>
            <a:pPr indent="0" lvl="0" marL="0" rtl="0" algn="l">
              <a:lnSpc>
                <a:spcPct val="115000"/>
              </a:lnSpc>
              <a:spcBef>
                <a:spcPts val="1200"/>
              </a:spcBef>
              <a:spcAft>
                <a:spcPts val="1200"/>
              </a:spcAft>
              <a:buSzPts val="1800"/>
              <a:buNone/>
            </a:pPr>
            <a:r>
              <a:rPr lang="es-ES" sz="2000">
                <a:latin typeface="Corbel"/>
                <a:ea typeface="Corbel"/>
                <a:cs typeface="Corbel"/>
                <a:sym typeface="Corbel"/>
              </a:rPr>
              <a:t>¡Gracias por inspirarnos a seguir creciendo y superándonos!</a:t>
            </a:r>
            <a:endParaRPr sz="2000">
              <a:latin typeface="Corbel"/>
              <a:ea typeface="Corbel"/>
              <a:cs typeface="Corbel"/>
              <a:sym typeface="Corbel"/>
            </a:endParaRPr>
          </a:p>
        </p:txBody>
      </p:sp>
      <p:sp>
        <p:nvSpPr>
          <p:cNvPr id="270" name="Google Shape;270;g2d5c2694c11_1_26"/>
          <p:cNvSpPr txBox="1"/>
          <p:nvPr/>
        </p:nvSpPr>
        <p:spPr>
          <a:xfrm>
            <a:off x="0" y="990600"/>
            <a:ext cx="2705100" cy="46166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2400" u="none" cap="none" strike="noStrike">
                <a:solidFill>
                  <a:srgbClr val="FFFFFF"/>
                </a:solidFill>
                <a:latin typeface="Kanit Medium"/>
                <a:ea typeface="Kanit Medium"/>
                <a:cs typeface="Kanit Medium"/>
                <a:sym typeface="Kanit Medium"/>
              </a:rPr>
              <a:t>Agradecimientos</a:t>
            </a:r>
            <a:endParaRPr b="0" i="0" sz="2400" u="none" cap="none" strike="noStrike">
              <a:solidFill>
                <a:srgbClr val="000000"/>
              </a:solidFill>
              <a:latin typeface="Kanit Medium"/>
              <a:ea typeface="Kanit Medium"/>
              <a:cs typeface="Kanit Medium"/>
              <a:sym typeface="Kanit Medium"/>
            </a:endParaRPr>
          </a:p>
        </p:txBody>
      </p:sp>
      <p:graphicFrame>
        <p:nvGraphicFramePr>
          <p:cNvPr id="271" name="Google Shape;271;g2d5c2694c11_1_26"/>
          <p:cNvGraphicFramePr/>
          <p:nvPr/>
        </p:nvGraphicFramePr>
        <p:xfrm>
          <a:off x="8345422" y="5775960"/>
          <a:ext cx="3308506" cy="589653"/>
        </p:xfrm>
        <a:graphic>
          <a:graphicData uri="http://schemas.openxmlformats.org/presentationml/2006/ole">
            <mc:AlternateContent>
              <mc:Choice Requires="v">
                <p:oleObj r:id="rId4" imgH="589653" imgW="3308506" progId="CorelDraw.Graphic.22" spid="_x0000_s1">
                  <p:embed/>
                </p:oleObj>
              </mc:Choice>
              <mc:Fallback>
                <p:oleObj r:id="rId5" imgH="589653" imgW="3308506" progId="CorelDraw.Graphic.22">
                  <p:embed/>
                  <p:pic>
                    <p:nvPicPr>
                      <p:cNvPr id="271" name="Google Shape;271;g2d5c2694c11_1_26"/>
                      <p:cNvPicPr preferRelativeResize="0"/>
                      <p:nvPr/>
                    </p:nvPicPr>
                    <p:blipFill rotWithShape="1">
                      <a:blip r:embed="rId6">
                        <a:alphaModFix/>
                      </a:blip>
                      <a:srcRect b="0" l="0" r="0" t="0"/>
                      <a:stretch/>
                    </p:blipFill>
                    <p:spPr>
                      <a:xfrm>
                        <a:off x="8345422" y="5775960"/>
                        <a:ext cx="3308506" cy="589653"/>
                      </a:xfrm>
                      <a:prstGeom prst="rect">
                        <a:avLst/>
                      </a:prstGeom>
                      <a:noFill/>
                      <a:ln>
                        <a:noFill/>
                      </a:ln>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20da6ac40ed_4_37"/>
          <p:cNvSpPr txBox="1"/>
          <p:nvPr/>
        </p:nvSpPr>
        <p:spPr>
          <a:xfrm>
            <a:off x="3748287" y="2508122"/>
            <a:ext cx="6853381" cy="1754286"/>
          </a:xfrm>
          <a:prstGeom prst="rect">
            <a:avLst/>
          </a:prstGeom>
          <a:noFill/>
          <a:ln>
            <a:noFill/>
          </a:ln>
        </p:spPr>
        <p:txBody>
          <a:bodyPr anchorCtr="0" anchor="t" bIns="45700" lIns="91425" spcFirstLastPara="1" rIns="91425" wrap="square" tIns="45700">
            <a:spAutoFit/>
          </a:bodyPr>
          <a:lstStyle/>
          <a:p>
            <a:pPr indent="0" lvl="0" marL="25400" marR="0" rtl="0" algn="ctr">
              <a:lnSpc>
                <a:spcPct val="150000"/>
              </a:lnSpc>
              <a:spcBef>
                <a:spcPts val="0"/>
              </a:spcBef>
              <a:spcAft>
                <a:spcPts val="0"/>
              </a:spcAft>
              <a:buClr>
                <a:srgbClr val="000000"/>
              </a:buClr>
              <a:buSzPts val="3200"/>
              <a:buFont typeface="Arial"/>
              <a:buNone/>
            </a:pPr>
            <a:r>
              <a:rPr b="1" i="0" lang="es-ES" sz="3200" u="none" cap="none" strike="noStrike">
                <a:solidFill>
                  <a:schemeClr val="dk1"/>
                </a:solidFill>
                <a:latin typeface="Corbel"/>
                <a:ea typeface="Corbel"/>
                <a:cs typeface="Corbel"/>
                <a:sym typeface="Corbel"/>
              </a:rPr>
              <a:t>Sr. Sebastián Novara</a:t>
            </a:r>
            <a:endParaRPr b="0" i="0" sz="3200" u="none" cap="none" strike="noStrike">
              <a:solidFill>
                <a:schemeClr val="dk1"/>
              </a:solidFill>
              <a:latin typeface="Corbel"/>
              <a:ea typeface="Corbel"/>
              <a:cs typeface="Corbel"/>
              <a:sym typeface="Corbel"/>
            </a:endParaRPr>
          </a:p>
          <a:p>
            <a:pPr indent="0" lvl="0" marL="25400" marR="0" rtl="0" algn="ctr">
              <a:lnSpc>
                <a:spcPct val="150000"/>
              </a:lnSpc>
              <a:spcBef>
                <a:spcPts val="0"/>
              </a:spcBef>
              <a:spcAft>
                <a:spcPts val="0"/>
              </a:spcAft>
              <a:buClr>
                <a:srgbClr val="000000"/>
              </a:buClr>
              <a:buSzPts val="2800"/>
              <a:buFont typeface="Arial"/>
              <a:buNone/>
            </a:pPr>
            <a:r>
              <a:rPr b="0" i="1" lang="es-ES" sz="2800" u="none" cap="none" strike="noStrike">
                <a:solidFill>
                  <a:schemeClr val="dk1"/>
                </a:solidFill>
                <a:latin typeface="Corbel"/>
                <a:ea typeface="Corbel"/>
                <a:cs typeface="Corbel"/>
                <a:sym typeface="Corbel"/>
              </a:rPr>
              <a:t>Administrador de Aeropuerto</a:t>
            </a:r>
            <a:endParaRPr b="0" i="1" sz="2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p:txBody>
      </p:sp>
      <p:sp>
        <p:nvSpPr>
          <p:cNvPr id="97" name="Google Shape;97;g20da6ac40ed_4_37"/>
          <p:cNvSpPr txBox="1"/>
          <p:nvPr/>
        </p:nvSpPr>
        <p:spPr>
          <a:xfrm>
            <a:off x="0" y="990600"/>
            <a:ext cx="2705100" cy="18774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2900" u="none" cap="none" strike="noStrike">
                <a:solidFill>
                  <a:srgbClr val="FFFFFF"/>
                </a:solidFill>
                <a:latin typeface="Kanit Medium"/>
                <a:ea typeface="Kanit Medium"/>
                <a:cs typeface="Kanit Medium"/>
                <a:sym typeface="Kanit Medium"/>
              </a:rPr>
              <a:t>Representante de la Empresa Aeropuertos Argentina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nvSpPr>
        <p:spPr>
          <a:xfrm>
            <a:off x="3084267" y="1536194"/>
            <a:ext cx="8628600" cy="3785611"/>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1200"/>
              </a:spcBef>
              <a:spcAft>
                <a:spcPts val="0"/>
              </a:spcAft>
              <a:buClr>
                <a:srgbClr val="000000"/>
              </a:buClr>
              <a:buSzPts val="1100"/>
              <a:buFont typeface="Arial"/>
              <a:buNone/>
            </a:pPr>
            <a:r>
              <a:rPr b="1" i="0" lang="es-ES" sz="1400" u="none" cap="none" strike="noStrike">
                <a:solidFill>
                  <a:srgbClr val="2B8C95"/>
                </a:solidFill>
                <a:latin typeface="Arial"/>
                <a:ea typeface="Arial"/>
                <a:cs typeface="Arial"/>
                <a:sym typeface="Arial"/>
              </a:rPr>
              <a:t>Aeropuertos Argentina 2000</a:t>
            </a:r>
            <a:r>
              <a:rPr b="0" i="0" lang="es-ES" sz="1400" u="none" cap="none" strike="noStrike">
                <a:solidFill>
                  <a:schemeClr val="dk1"/>
                </a:solidFill>
                <a:latin typeface="Arial"/>
                <a:ea typeface="Arial"/>
                <a:cs typeface="Arial"/>
                <a:sym typeface="Arial"/>
              </a:rPr>
              <a:t> es líder en la gestión aeroportuaria en Argentina, administrando 35 aeropuertos en todo el país desde 1998. Con más del 90% del tráfico aerocomercial nacional bajo su gestión, la empresa opera los 365 días del año, garantizando altos estándares internacionales de calidad, seguridad y confort para millones de pasajeros.</a:t>
            </a:r>
            <a:endParaRPr b="0" i="0" sz="14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100"/>
              <a:buFont typeface="Arial"/>
              <a:buNone/>
            </a:pPr>
            <a:r>
              <a:rPr b="0" i="0" lang="es-ES" sz="1400" u="none" cap="none" strike="noStrike">
                <a:solidFill>
                  <a:schemeClr val="dk1"/>
                </a:solidFill>
                <a:latin typeface="Arial"/>
                <a:ea typeface="Arial"/>
                <a:cs typeface="Arial"/>
                <a:sym typeface="Arial"/>
              </a:rPr>
              <a:t>Con un equipo de más de 2.400 empleados, Aeropuertos Argentina se dedica a brindar una experiencia única a los usuarios, enfocándose en la modernización constante de la infraestructura aeroportuaria mediante la incorporación de tecnologías avanzadas y prácticas sostenibles.</a:t>
            </a:r>
            <a:endParaRPr b="0" i="0" sz="14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100"/>
              <a:buFont typeface="Arial"/>
              <a:buNone/>
            </a:pPr>
            <a:r>
              <a:rPr b="0" i="0" lang="es-ES" sz="1400" u="none" cap="none" strike="noStrike">
                <a:solidFill>
                  <a:schemeClr val="dk1"/>
                </a:solidFill>
                <a:latin typeface="Arial"/>
                <a:ea typeface="Arial"/>
                <a:cs typeface="Arial"/>
                <a:sym typeface="Arial"/>
              </a:rPr>
              <a:t>Además de conectar comunidades y destinos, la empresa impulsa el desarrollo económico, social y cultural del país, jugando un papel clave en el crecimiento del turismo y el comercio internacional, posicionándose como un actor estratégico en la industria aeronáutica de Argentina.</a:t>
            </a:r>
            <a:endParaRPr b="0" i="0" sz="2000" u="none" cap="none" strike="noStrike">
              <a:solidFill>
                <a:schemeClr val="dk1"/>
              </a:solidFill>
              <a:latin typeface="Times New Roman"/>
              <a:ea typeface="Times New Roman"/>
              <a:cs typeface="Times New Roman"/>
              <a:sym typeface="Times New Roman"/>
            </a:endParaRPr>
          </a:p>
        </p:txBody>
      </p:sp>
      <p:sp>
        <p:nvSpPr>
          <p:cNvPr id="103" name="Google Shape;103;p3"/>
          <p:cNvSpPr txBox="1"/>
          <p:nvPr/>
        </p:nvSpPr>
        <p:spPr>
          <a:xfrm>
            <a:off x="0" y="990600"/>
            <a:ext cx="2705100" cy="156966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3200" u="none" cap="none" strike="noStrike">
                <a:solidFill>
                  <a:srgbClr val="FFFFFF"/>
                </a:solidFill>
                <a:latin typeface="Kanit Medium"/>
                <a:ea typeface="Kanit Medium"/>
                <a:cs typeface="Kanit Medium"/>
                <a:sym typeface="Kanit Medium"/>
              </a:rPr>
              <a:t>Presentación de la Empresa</a:t>
            </a:r>
            <a:endParaRPr b="0" i="0" sz="1400" u="none" cap="none" strike="noStrike">
              <a:solidFill>
                <a:srgbClr val="000000"/>
              </a:solidFill>
              <a:latin typeface="Kanit Medium"/>
              <a:ea typeface="Kanit Medium"/>
              <a:cs typeface="Kanit Medium"/>
              <a:sym typeface="Kanit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2153a4513ba_0_1"/>
          <p:cNvSpPr txBox="1"/>
          <p:nvPr>
            <p:ph type="title"/>
          </p:nvPr>
        </p:nvSpPr>
        <p:spPr>
          <a:xfrm>
            <a:off x="4749801" y="1276349"/>
            <a:ext cx="4682066" cy="706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800"/>
              <a:buNone/>
            </a:pPr>
            <a:r>
              <a:rPr b="1" lang="es-ES" sz="3600">
                <a:solidFill>
                  <a:srgbClr val="2B8C95"/>
                </a:solidFill>
                <a:latin typeface="Corbel"/>
                <a:ea typeface="Corbel"/>
                <a:cs typeface="Corbel"/>
                <a:sym typeface="Corbel"/>
              </a:rPr>
              <a:t>Aerolíneas operativas:</a:t>
            </a:r>
            <a:endParaRPr b="1" sz="3600">
              <a:solidFill>
                <a:srgbClr val="2B8C95"/>
              </a:solidFill>
              <a:latin typeface="Corbel"/>
              <a:ea typeface="Corbel"/>
              <a:cs typeface="Corbel"/>
              <a:sym typeface="Corbel"/>
            </a:endParaRPr>
          </a:p>
        </p:txBody>
      </p:sp>
      <p:pic>
        <p:nvPicPr>
          <p:cNvPr id="109" name="Google Shape;109;g2153a4513ba_0_1"/>
          <p:cNvPicPr preferRelativeResize="0"/>
          <p:nvPr/>
        </p:nvPicPr>
        <p:blipFill rotWithShape="1">
          <a:blip r:embed="rId3">
            <a:alphaModFix/>
          </a:blip>
          <a:srcRect b="0" l="0" r="0" t="0"/>
          <a:stretch/>
        </p:blipFill>
        <p:spPr>
          <a:xfrm>
            <a:off x="5787245" y="3374814"/>
            <a:ext cx="3066172" cy="1227353"/>
          </a:xfrm>
          <a:prstGeom prst="rect">
            <a:avLst/>
          </a:prstGeom>
          <a:noFill/>
          <a:ln>
            <a:noFill/>
          </a:ln>
        </p:spPr>
      </p:pic>
      <p:sp>
        <p:nvSpPr>
          <p:cNvPr id="110" name="Google Shape;110;g2153a4513ba_0_1"/>
          <p:cNvSpPr txBox="1"/>
          <p:nvPr/>
        </p:nvSpPr>
        <p:spPr>
          <a:xfrm>
            <a:off x="0" y="990600"/>
            <a:ext cx="2705100" cy="2062103"/>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s-ES" sz="3200" u="none" cap="none" strike="noStrike">
                <a:solidFill>
                  <a:srgbClr val="FFFFFF"/>
                </a:solidFill>
                <a:latin typeface="Corbel"/>
                <a:ea typeface="Corbel"/>
                <a:cs typeface="Corbel"/>
                <a:sym typeface="Corbel"/>
              </a:rPr>
              <a:t>Aeropuerto Gobernador Trejo Noel Río Grande</a:t>
            </a:r>
            <a:endParaRPr b="0" i="0" sz="1400" u="none" cap="none" strike="noStrike">
              <a:solidFill>
                <a:srgbClr val="000000"/>
              </a:solidFill>
              <a:latin typeface="Arial"/>
              <a:ea typeface="Arial"/>
              <a:cs typeface="Arial"/>
              <a:sym typeface="Arial"/>
            </a:endParaRPr>
          </a:p>
        </p:txBody>
      </p:sp>
      <p:pic>
        <p:nvPicPr>
          <p:cNvPr id="111" name="Google Shape;111;g2153a4513ba_0_1"/>
          <p:cNvPicPr preferRelativeResize="0"/>
          <p:nvPr/>
        </p:nvPicPr>
        <p:blipFill rotWithShape="1">
          <a:blip r:embed="rId4">
            <a:alphaModFix/>
          </a:blip>
          <a:srcRect b="0" l="0" r="0" t="0"/>
          <a:stretch/>
        </p:blipFill>
        <p:spPr>
          <a:xfrm>
            <a:off x="8198095" y="3613985"/>
            <a:ext cx="2992610" cy="2992610"/>
          </a:xfrm>
          <a:prstGeom prst="rect">
            <a:avLst/>
          </a:prstGeom>
          <a:noFill/>
          <a:ln>
            <a:noFill/>
          </a:ln>
        </p:spPr>
      </p:pic>
      <p:pic>
        <p:nvPicPr>
          <p:cNvPr id="112" name="Google Shape;112;g2153a4513ba_0_1"/>
          <p:cNvPicPr preferRelativeResize="0"/>
          <p:nvPr/>
        </p:nvPicPr>
        <p:blipFill rotWithShape="1">
          <a:blip r:embed="rId5">
            <a:alphaModFix/>
          </a:blip>
          <a:srcRect b="0" l="0" r="0" t="0"/>
          <a:stretch/>
        </p:blipFill>
        <p:spPr>
          <a:xfrm>
            <a:off x="3599552" y="4664204"/>
            <a:ext cx="3286026" cy="1084726"/>
          </a:xfrm>
          <a:prstGeom prst="rect">
            <a:avLst/>
          </a:prstGeom>
          <a:noFill/>
          <a:ln>
            <a:noFill/>
          </a:ln>
        </p:spPr>
      </p:pic>
      <p:pic>
        <p:nvPicPr>
          <p:cNvPr id="113" name="Google Shape;113;g2153a4513ba_0_1"/>
          <p:cNvPicPr preferRelativeResize="0"/>
          <p:nvPr/>
        </p:nvPicPr>
        <p:blipFill rotWithShape="1">
          <a:blip r:embed="rId6">
            <a:alphaModFix/>
          </a:blip>
          <a:srcRect b="0" l="0" r="0" t="0"/>
          <a:stretch/>
        </p:blipFill>
        <p:spPr>
          <a:xfrm>
            <a:off x="8610232" y="2057659"/>
            <a:ext cx="2168336" cy="1481696"/>
          </a:xfrm>
          <a:prstGeom prst="rect">
            <a:avLst/>
          </a:prstGeom>
          <a:noFill/>
          <a:ln>
            <a:noFill/>
          </a:ln>
        </p:spPr>
      </p:pic>
      <p:pic>
        <p:nvPicPr>
          <p:cNvPr id="114" name="Google Shape;114;g2153a4513ba_0_1"/>
          <p:cNvPicPr preferRelativeResize="0"/>
          <p:nvPr/>
        </p:nvPicPr>
        <p:blipFill rotWithShape="1">
          <a:blip r:embed="rId7">
            <a:alphaModFix/>
          </a:blip>
          <a:srcRect b="0" l="0" r="0" t="0"/>
          <a:stretch/>
        </p:blipFill>
        <p:spPr>
          <a:xfrm>
            <a:off x="3599552" y="2286606"/>
            <a:ext cx="2754231" cy="6885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0db86d69b7_0_33"/>
          <p:cNvSpPr txBox="1"/>
          <p:nvPr/>
        </p:nvSpPr>
        <p:spPr>
          <a:xfrm>
            <a:off x="3210983" y="1969558"/>
            <a:ext cx="8356500" cy="378561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3200" u="none" cap="none" strike="noStrike">
                <a:solidFill>
                  <a:srgbClr val="2B8C95"/>
                </a:solidFill>
                <a:latin typeface="Corbel"/>
                <a:ea typeface="Corbel"/>
                <a:cs typeface="Corbel"/>
                <a:sym typeface="Corbel"/>
              </a:rPr>
              <a:t>1 -</a:t>
            </a:r>
            <a:r>
              <a:rPr b="0" i="1" lang="es-ES" sz="3200" u="none" cap="none" strike="noStrike">
                <a:solidFill>
                  <a:srgbClr val="000000"/>
                </a:solidFill>
                <a:latin typeface="Corbel"/>
                <a:ea typeface="Corbel"/>
                <a:cs typeface="Corbel"/>
                <a:sym typeface="Corbel"/>
              </a:rPr>
              <a:t> </a:t>
            </a:r>
            <a:r>
              <a:rPr b="0" i="1" lang="es-ES" sz="2400" u="none" cap="none" strike="noStrike">
                <a:solidFill>
                  <a:srgbClr val="000000"/>
                </a:solidFill>
                <a:latin typeface="Corbel"/>
                <a:ea typeface="Corbel"/>
                <a:cs typeface="Corbel"/>
                <a:sym typeface="Corbel"/>
              </a:rPr>
              <a:t>Proporcionar una visión general de la evolución de las operaciones del aeropuerto a lo largo del periodo.</a:t>
            </a:r>
            <a:endParaRPr b="0" i="0" sz="2400" u="none" cap="none" strike="noStrike">
              <a:solidFill>
                <a:srgbClr val="000000"/>
              </a:solidFill>
              <a:latin typeface="Corbel"/>
              <a:ea typeface="Corbel"/>
              <a:cs typeface="Corbel"/>
              <a:sym typeface="Corbel"/>
            </a:endParaRPr>
          </a:p>
          <a:p>
            <a:pPr indent="0" lvl="0" marL="0" marR="0" rtl="0" algn="l">
              <a:lnSpc>
                <a:spcPct val="100000"/>
              </a:lnSpc>
              <a:spcBef>
                <a:spcPts val="800"/>
              </a:spcBef>
              <a:spcAft>
                <a:spcPts val="0"/>
              </a:spcAft>
              <a:buClr>
                <a:srgbClr val="000000"/>
              </a:buClr>
              <a:buSzPts val="2400"/>
              <a:buFont typeface="Arial"/>
              <a:buNone/>
            </a:pPr>
            <a:r>
              <a:t/>
            </a:r>
            <a:endParaRPr b="0" i="0" sz="2400" u="none" cap="none" strike="noStrike">
              <a:solidFill>
                <a:schemeClr val="dk1"/>
              </a:solidFill>
              <a:latin typeface="Corbel"/>
              <a:ea typeface="Corbel"/>
              <a:cs typeface="Corbel"/>
              <a:sym typeface="Corbel"/>
            </a:endParaRPr>
          </a:p>
          <a:p>
            <a:pPr indent="0" lvl="0" marL="0" marR="0" rtl="0" algn="l">
              <a:lnSpc>
                <a:spcPct val="100000"/>
              </a:lnSpc>
              <a:spcBef>
                <a:spcPts val="800"/>
              </a:spcBef>
              <a:spcAft>
                <a:spcPts val="0"/>
              </a:spcAft>
              <a:buNone/>
            </a:pPr>
            <a:r>
              <a:rPr b="1" i="1" lang="es-ES" sz="3200" u="none" cap="none" strike="noStrike">
                <a:solidFill>
                  <a:srgbClr val="2B8C95"/>
                </a:solidFill>
                <a:latin typeface="Corbel"/>
                <a:ea typeface="Corbel"/>
                <a:cs typeface="Corbel"/>
                <a:sym typeface="Corbel"/>
              </a:rPr>
              <a:t>2 -</a:t>
            </a:r>
            <a:r>
              <a:rPr b="0" i="1" lang="es-ES" sz="3200" u="none" cap="none" strike="noStrike">
                <a:solidFill>
                  <a:srgbClr val="000000"/>
                </a:solidFill>
                <a:latin typeface="Corbel"/>
                <a:ea typeface="Corbel"/>
                <a:cs typeface="Corbel"/>
                <a:sym typeface="Corbel"/>
              </a:rPr>
              <a:t> </a:t>
            </a:r>
            <a:r>
              <a:rPr b="0" i="1" lang="es-ES" sz="2400" u="none" cap="none" strike="noStrike">
                <a:solidFill>
                  <a:srgbClr val="000000"/>
                </a:solidFill>
                <a:latin typeface="Corbel"/>
                <a:ea typeface="Corbel"/>
                <a:cs typeface="Corbel"/>
                <a:sym typeface="Corbel"/>
              </a:rPr>
              <a:t>Proporcionar un valor agregado a partir de la obtención, limpieza, exploración, enriquecimiento, modelado y posterior presentación de los análisis en tableros interactivos con la herramienta Power BI.</a:t>
            </a:r>
            <a:endParaRPr b="0" i="0" sz="2400" u="none" cap="none" strike="noStrike">
              <a:solidFill>
                <a:schemeClr val="dk1"/>
              </a:solidFill>
              <a:latin typeface="Corbel"/>
              <a:ea typeface="Corbel"/>
              <a:cs typeface="Corbel"/>
              <a:sym typeface="Corbel"/>
            </a:endParaRPr>
          </a:p>
          <a:p>
            <a:pPr indent="0" lvl="0" marL="0" marR="0" rtl="0" algn="l">
              <a:lnSpc>
                <a:spcPct val="100000"/>
              </a:lnSpc>
              <a:spcBef>
                <a:spcPts val="800"/>
              </a:spcBef>
              <a:spcAft>
                <a:spcPts val="0"/>
              </a:spcAft>
              <a:buClr>
                <a:srgbClr val="000000"/>
              </a:buClr>
              <a:buSzPts val="1800"/>
              <a:buFont typeface="Arial"/>
              <a:buNone/>
            </a:pPr>
            <a:br>
              <a:rPr b="0" i="0" lang="es-ES" sz="1800" u="none" cap="none" strike="noStrike">
                <a:solidFill>
                  <a:srgbClr val="000000"/>
                </a:solidFill>
                <a:latin typeface="Corbel"/>
                <a:ea typeface="Corbel"/>
                <a:cs typeface="Corbel"/>
                <a:sym typeface="Corbel"/>
              </a:rPr>
            </a:br>
            <a:endParaRPr b="0" i="0" sz="1800" u="none" cap="none" strike="noStrike">
              <a:solidFill>
                <a:schemeClr val="dk1"/>
              </a:solidFill>
              <a:latin typeface="Corbel"/>
              <a:ea typeface="Corbel"/>
              <a:cs typeface="Corbel"/>
              <a:sym typeface="Corbel"/>
            </a:endParaRPr>
          </a:p>
        </p:txBody>
      </p:sp>
      <p:sp>
        <p:nvSpPr>
          <p:cNvPr id="120" name="Google Shape;120;g20db86d69b7_0_33"/>
          <p:cNvSpPr txBox="1"/>
          <p:nvPr/>
        </p:nvSpPr>
        <p:spPr>
          <a:xfrm>
            <a:off x="0" y="990600"/>
            <a:ext cx="2705100" cy="107721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s-ES" sz="3200" u="none" cap="none" strike="noStrike">
                <a:solidFill>
                  <a:srgbClr val="FFFFFF"/>
                </a:solidFill>
                <a:latin typeface="Corbel"/>
                <a:ea typeface="Corbel"/>
                <a:cs typeface="Corbel"/>
                <a:sym typeface="Corbel"/>
              </a:rPr>
              <a:t>Objetivos Generales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20da6ac40ed_4_11"/>
          <p:cNvSpPr/>
          <p:nvPr/>
        </p:nvSpPr>
        <p:spPr>
          <a:xfrm>
            <a:off x="3047999" y="2219325"/>
            <a:ext cx="1685925" cy="1371600"/>
          </a:xfrm>
          <a:prstGeom prst="roundRect">
            <a:avLst>
              <a:gd fmla="val 16667" name="adj"/>
            </a:avLst>
          </a:prstGeom>
          <a:solidFill>
            <a:schemeClr val="lt1"/>
          </a:solidFill>
          <a:ln>
            <a:noFill/>
          </a:ln>
          <a:effectLst>
            <a:outerShdw blurRad="40000" rotWithShape="0" dir="5400000" dist="23000">
              <a:srgbClr val="000000">
                <a:alpha val="34901"/>
              </a:srgbClr>
            </a:outerShdw>
          </a:effectLst>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Github</a:t>
            </a:r>
            <a:endParaRPr/>
          </a:p>
        </p:txBody>
      </p:sp>
      <p:sp>
        <p:nvSpPr>
          <p:cNvPr id="126" name="Google Shape;126;g20da6ac40ed_4_11"/>
          <p:cNvSpPr/>
          <p:nvPr/>
        </p:nvSpPr>
        <p:spPr>
          <a:xfrm>
            <a:off x="4848225" y="2219325"/>
            <a:ext cx="1685925" cy="1371600"/>
          </a:xfrm>
          <a:prstGeom prst="roundRect">
            <a:avLst>
              <a:gd fmla="val 16667" name="adj"/>
            </a:avLst>
          </a:prstGeom>
          <a:solidFill>
            <a:schemeClr val="lt1"/>
          </a:solidFill>
          <a:ln>
            <a:noFill/>
          </a:ln>
          <a:effectLst>
            <a:outerShdw blurRad="40000" rotWithShape="0" dir="5400000" dist="23000">
              <a:srgbClr val="000000">
                <a:alpha val="34901"/>
              </a:srgbClr>
            </a:outerShdw>
          </a:effectLst>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Trello</a:t>
            </a:r>
            <a:endParaRPr/>
          </a:p>
        </p:txBody>
      </p:sp>
      <p:sp>
        <p:nvSpPr>
          <p:cNvPr id="127" name="Google Shape;127;g20da6ac40ed_4_11"/>
          <p:cNvSpPr/>
          <p:nvPr/>
        </p:nvSpPr>
        <p:spPr>
          <a:xfrm>
            <a:off x="6648450" y="2219325"/>
            <a:ext cx="1685925" cy="1371600"/>
          </a:xfrm>
          <a:prstGeom prst="roundRect">
            <a:avLst>
              <a:gd fmla="val 16667" name="adj"/>
            </a:avLst>
          </a:prstGeom>
          <a:solidFill>
            <a:schemeClr val="lt1"/>
          </a:solidFill>
          <a:ln>
            <a:noFill/>
          </a:ln>
          <a:effectLst>
            <a:outerShdw blurRad="40000" rotWithShape="0" dir="5400000" dist="23000">
              <a:srgbClr val="000000">
                <a:alpha val="34901"/>
              </a:srgbClr>
            </a:outerShdw>
          </a:effectLst>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Trello</a:t>
            </a:r>
            <a:endParaRPr/>
          </a:p>
        </p:txBody>
      </p:sp>
      <p:sp>
        <p:nvSpPr>
          <p:cNvPr id="128" name="Google Shape;128;g20da6ac40ed_4_11"/>
          <p:cNvSpPr/>
          <p:nvPr/>
        </p:nvSpPr>
        <p:spPr>
          <a:xfrm>
            <a:off x="8448675" y="2219325"/>
            <a:ext cx="1685925" cy="1371600"/>
          </a:xfrm>
          <a:prstGeom prst="roundRect">
            <a:avLst>
              <a:gd fmla="val 16667" name="adj"/>
            </a:avLst>
          </a:prstGeom>
          <a:solidFill>
            <a:schemeClr val="lt1"/>
          </a:solidFill>
          <a:ln>
            <a:noFill/>
          </a:ln>
          <a:effectLst>
            <a:outerShdw blurRad="40000" rotWithShape="0" dir="5400000" dist="23000">
              <a:srgbClr val="000000">
                <a:alpha val="34901"/>
              </a:srgbClr>
            </a:outerShdw>
          </a:effectLst>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Canva</a:t>
            </a:r>
            <a:endParaRPr b="0" i="0" sz="1400" u="none" cap="none" strike="noStrike">
              <a:solidFill>
                <a:schemeClr val="dk1"/>
              </a:solidFill>
              <a:latin typeface="Arial"/>
              <a:ea typeface="Arial"/>
              <a:cs typeface="Arial"/>
              <a:sym typeface="Arial"/>
            </a:endParaRPr>
          </a:p>
        </p:txBody>
      </p:sp>
      <p:sp>
        <p:nvSpPr>
          <p:cNvPr id="129" name="Google Shape;129;g20da6ac40ed_4_11"/>
          <p:cNvSpPr/>
          <p:nvPr/>
        </p:nvSpPr>
        <p:spPr>
          <a:xfrm>
            <a:off x="10248899" y="2219325"/>
            <a:ext cx="1685925" cy="1371600"/>
          </a:xfrm>
          <a:prstGeom prst="roundRect">
            <a:avLst>
              <a:gd fmla="val 16667" name="adj"/>
            </a:avLst>
          </a:prstGeom>
          <a:solidFill>
            <a:schemeClr val="lt1"/>
          </a:solidFill>
          <a:ln>
            <a:noFill/>
          </a:ln>
          <a:effectLst>
            <a:outerShdw blurRad="40000" rotWithShape="0" dir="5400000" dist="23000">
              <a:srgbClr val="000000">
                <a:alpha val="34901"/>
              </a:srgbClr>
            </a:outerShdw>
          </a:effectLst>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Whatsapp</a:t>
            </a:r>
            <a:endParaRPr b="0" i="0" sz="1400" u="none" cap="none" strike="noStrike">
              <a:solidFill>
                <a:schemeClr val="dk1"/>
              </a:solidFill>
              <a:latin typeface="Arial"/>
              <a:ea typeface="Arial"/>
              <a:cs typeface="Arial"/>
              <a:sym typeface="Arial"/>
            </a:endParaRPr>
          </a:p>
        </p:txBody>
      </p:sp>
      <p:sp>
        <p:nvSpPr>
          <p:cNvPr id="130" name="Google Shape;130;g20da6ac40ed_4_11"/>
          <p:cNvSpPr/>
          <p:nvPr/>
        </p:nvSpPr>
        <p:spPr>
          <a:xfrm>
            <a:off x="4848225" y="3706813"/>
            <a:ext cx="1685925" cy="1371600"/>
          </a:xfrm>
          <a:prstGeom prst="roundRect">
            <a:avLst>
              <a:gd fmla="val 16667" name="adj"/>
            </a:avLst>
          </a:prstGeom>
          <a:solidFill>
            <a:schemeClr val="lt1"/>
          </a:solidFill>
          <a:ln>
            <a:noFill/>
          </a:ln>
          <a:effectLst>
            <a:outerShdw blurRad="40000" rotWithShape="0" dir="5400000" dist="23000">
              <a:srgbClr val="000000">
                <a:alpha val="34901"/>
              </a:srgbClr>
            </a:outerShdw>
          </a:effectLst>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Drive</a:t>
            </a:r>
            <a:endParaRPr b="0" i="0" sz="1400" u="none" cap="none" strike="noStrike">
              <a:solidFill>
                <a:schemeClr val="dk1"/>
              </a:solidFill>
              <a:latin typeface="Arial"/>
              <a:ea typeface="Arial"/>
              <a:cs typeface="Arial"/>
              <a:sym typeface="Arial"/>
            </a:endParaRPr>
          </a:p>
        </p:txBody>
      </p:sp>
      <p:sp>
        <p:nvSpPr>
          <p:cNvPr id="131" name="Google Shape;131;g20da6ac40ed_4_11"/>
          <p:cNvSpPr/>
          <p:nvPr/>
        </p:nvSpPr>
        <p:spPr>
          <a:xfrm>
            <a:off x="6648450" y="3706813"/>
            <a:ext cx="1685925" cy="1371600"/>
          </a:xfrm>
          <a:prstGeom prst="roundRect">
            <a:avLst>
              <a:gd fmla="val 16667" name="adj"/>
            </a:avLst>
          </a:prstGeom>
          <a:solidFill>
            <a:schemeClr val="lt1"/>
          </a:solidFill>
          <a:ln>
            <a:noFill/>
          </a:ln>
          <a:effectLst>
            <a:outerShdw blurRad="40000" rotWithShape="0" dir="5400000" dist="23000">
              <a:srgbClr val="000000">
                <a:alpha val="34901"/>
              </a:srgbClr>
            </a:outerShdw>
          </a:effectLst>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Gmail</a:t>
            </a:r>
            <a:endParaRPr b="0" i="0" sz="1400" u="none" cap="none" strike="noStrike">
              <a:solidFill>
                <a:srgbClr val="000000"/>
              </a:solidFill>
              <a:latin typeface="Arial"/>
              <a:ea typeface="Arial"/>
              <a:cs typeface="Arial"/>
              <a:sym typeface="Arial"/>
            </a:endParaRPr>
          </a:p>
        </p:txBody>
      </p:sp>
      <p:sp>
        <p:nvSpPr>
          <p:cNvPr id="132" name="Google Shape;132;g20da6ac40ed_4_11"/>
          <p:cNvSpPr/>
          <p:nvPr/>
        </p:nvSpPr>
        <p:spPr>
          <a:xfrm>
            <a:off x="8448675" y="3706813"/>
            <a:ext cx="1685925" cy="1371600"/>
          </a:xfrm>
          <a:prstGeom prst="roundRect">
            <a:avLst>
              <a:gd fmla="val 16667" name="adj"/>
            </a:avLst>
          </a:prstGeom>
          <a:solidFill>
            <a:schemeClr val="lt1"/>
          </a:solidFill>
          <a:ln>
            <a:noFill/>
          </a:ln>
          <a:effectLst>
            <a:outerShdw blurRad="40000" rotWithShape="0" dir="5400000" dist="23000">
              <a:srgbClr val="000000">
                <a:alpha val="34901"/>
              </a:srgbClr>
            </a:outerShdw>
          </a:effectLst>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Chrome</a:t>
            </a:r>
            <a:endParaRPr b="0" i="0" sz="1400" u="none" cap="none" strike="noStrike">
              <a:solidFill>
                <a:srgbClr val="000000"/>
              </a:solidFill>
              <a:latin typeface="Arial"/>
              <a:ea typeface="Arial"/>
              <a:cs typeface="Arial"/>
              <a:sym typeface="Arial"/>
            </a:endParaRPr>
          </a:p>
        </p:txBody>
      </p:sp>
      <p:sp>
        <p:nvSpPr>
          <p:cNvPr id="133" name="Google Shape;133;g20da6ac40ed_4_11"/>
          <p:cNvSpPr/>
          <p:nvPr/>
        </p:nvSpPr>
        <p:spPr>
          <a:xfrm>
            <a:off x="10248900" y="3706813"/>
            <a:ext cx="1685925" cy="1371600"/>
          </a:xfrm>
          <a:prstGeom prst="roundRect">
            <a:avLst>
              <a:gd fmla="val 16667" name="adj"/>
            </a:avLst>
          </a:prstGeom>
          <a:solidFill>
            <a:schemeClr val="lt1"/>
          </a:solidFill>
          <a:ln>
            <a:noFill/>
          </a:ln>
          <a:effectLst>
            <a:outerShdw blurRad="40000" rotWithShape="0" dir="5400000" dist="23000">
              <a:srgbClr val="000000">
                <a:alpha val="34901"/>
              </a:srgbClr>
            </a:outerShdw>
          </a:effectLst>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Google Meet</a:t>
            </a:r>
            <a:endParaRPr b="0" i="0" sz="1400" u="none" cap="none" strike="noStrike">
              <a:solidFill>
                <a:srgbClr val="000000"/>
              </a:solidFill>
              <a:latin typeface="Arial"/>
              <a:ea typeface="Arial"/>
              <a:cs typeface="Arial"/>
              <a:sym typeface="Arial"/>
            </a:endParaRPr>
          </a:p>
        </p:txBody>
      </p:sp>
      <p:sp>
        <p:nvSpPr>
          <p:cNvPr id="134" name="Google Shape;134;g20da6ac40ed_4_11"/>
          <p:cNvSpPr/>
          <p:nvPr/>
        </p:nvSpPr>
        <p:spPr>
          <a:xfrm>
            <a:off x="3048000" y="3706813"/>
            <a:ext cx="1685925" cy="1371600"/>
          </a:xfrm>
          <a:prstGeom prst="roundRect">
            <a:avLst>
              <a:gd fmla="val 16667" name="adj"/>
            </a:avLst>
          </a:prstGeom>
          <a:solidFill>
            <a:schemeClr val="lt1"/>
          </a:solidFill>
          <a:ln>
            <a:noFill/>
          </a:ln>
          <a:effectLst>
            <a:outerShdw blurRad="40000" rotWithShape="0" dir="5400000" dist="23000">
              <a:srgbClr val="000000">
                <a:alpha val="34901"/>
              </a:srgbClr>
            </a:outerShdw>
          </a:effectLst>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Cookiecutter</a:t>
            </a:r>
            <a:endParaRPr b="0" i="0" sz="1400" u="none" cap="none" strike="noStrike">
              <a:solidFill>
                <a:schemeClr val="dk1"/>
              </a:solidFill>
              <a:latin typeface="Arial"/>
              <a:ea typeface="Arial"/>
              <a:cs typeface="Arial"/>
              <a:sym typeface="Arial"/>
            </a:endParaRPr>
          </a:p>
        </p:txBody>
      </p:sp>
      <p:sp>
        <p:nvSpPr>
          <p:cNvPr id="135" name="Google Shape;135;g20da6ac40ed_4_11"/>
          <p:cNvSpPr txBox="1"/>
          <p:nvPr/>
        </p:nvSpPr>
        <p:spPr>
          <a:xfrm>
            <a:off x="0" y="990600"/>
            <a:ext cx="2705100" cy="104644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3200" u="none" cap="none" strike="noStrike">
                <a:solidFill>
                  <a:srgbClr val="FFFFFF"/>
                </a:solidFill>
                <a:latin typeface="Kanit Medium"/>
                <a:ea typeface="Kanit Medium"/>
                <a:cs typeface="Kanit Medium"/>
                <a:sym typeface="Kanit Medium"/>
              </a:rPr>
              <a:t>Uso de </a:t>
            </a:r>
            <a:r>
              <a:rPr b="0" i="0" lang="es-ES" sz="3000" u="none" cap="none" strike="noStrike">
                <a:solidFill>
                  <a:srgbClr val="FFFFFF"/>
                </a:solidFill>
                <a:latin typeface="Kanit Medium"/>
                <a:ea typeface="Kanit Medium"/>
                <a:cs typeface="Kanit Medium"/>
                <a:sym typeface="Kanit Medium"/>
              </a:rPr>
              <a:t>Herramientas</a:t>
            </a:r>
            <a:endParaRPr b="0" i="0" sz="3000" u="none" cap="none" strike="noStrike">
              <a:solidFill>
                <a:srgbClr val="000000"/>
              </a:solidFill>
              <a:latin typeface="Kanit Medium"/>
              <a:ea typeface="Kanit Medium"/>
              <a:cs typeface="Kanit Medium"/>
              <a:sym typeface="Kanit Medium"/>
            </a:endParaRPr>
          </a:p>
        </p:txBody>
      </p:sp>
      <p:pic>
        <p:nvPicPr>
          <p:cNvPr id="136" name="Google Shape;136;g20da6ac40ed_4_11"/>
          <p:cNvPicPr preferRelativeResize="0"/>
          <p:nvPr/>
        </p:nvPicPr>
        <p:blipFill rotWithShape="1">
          <a:blip r:embed="rId3">
            <a:alphaModFix/>
          </a:blip>
          <a:srcRect b="0" l="0" r="0" t="0"/>
          <a:stretch/>
        </p:blipFill>
        <p:spPr>
          <a:xfrm>
            <a:off x="3381375" y="2333625"/>
            <a:ext cx="990600" cy="904875"/>
          </a:xfrm>
          <a:prstGeom prst="rect">
            <a:avLst/>
          </a:prstGeom>
          <a:noFill/>
          <a:ln>
            <a:noFill/>
          </a:ln>
        </p:spPr>
      </p:pic>
      <p:pic>
        <p:nvPicPr>
          <p:cNvPr descr="A green square with a white phone in a circle&#10;&#10;Description automatically generated" id="137" name="Google Shape;137;g20da6ac40ed_4_11"/>
          <p:cNvPicPr preferRelativeResize="0"/>
          <p:nvPr/>
        </p:nvPicPr>
        <p:blipFill rotWithShape="1">
          <a:blip r:embed="rId4">
            <a:alphaModFix/>
          </a:blip>
          <a:srcRect b="0" l="0" r="0" t="0"/>
          <a:stretch/>
        </p:blipFill>
        <p:spPr>
          <a:xfrm>
            <a:off x="10607574" y="2300820"/>
            <a:ext cx="961582" cy="933450"/>
          </a:xfrm>
          <a:prstGeom prst="rect">
            <a:avLst/>
          </a:prstGeom>
          <a:noFill/>
          <a:ln>
            <a:noFill/>
          </a:ln>
        </p:spPr>
      </p:pic>
      <p:pic>
        <p:nvPicPr>
          <p:cNvPr descr="Microsoft power bi png imágenes | PNGWing" id="138" name="Google Shape;138;g20da6ac40ed_4_11"/>
          <p:cNvPicPr preferRelativeResize="0"/>
          <p:nvPr/>
        </p:nvPicPr>
        <p:blipFill rotWithShape="1">
          <a:blip r:embed="rId5">
            <a:alphaModFix/>
          </a:blip>
          <a:srcRect b="0" l="0" r="0" t="0"/>
          <a:stretch/>
        </p:blipFill>
        <p:spPr>
          <a:xfrm>
            <a:off x="5229225" y="2333625"/>
            <a:ext cx="885825" cy="904875"/>
          </a:xfrm>
          <a:prstGeom prst="rect">
            <a:avLst/>
          </a:prstGeom>
          <a:noFill/>
          <a:ln>
            <a:noFill/>
          </a:ln>
        </p:spPr>
      </p:pic>
      <p:pic>
        <p:nvPicPr>
          <p:cNvPr descr="Canva graphic design platform with a new logo" id="139" name="Google Shape;139;g20da6ac40ed_4_11"/>
          <p:cNvPicPr preferRelativeResize="0"/>
          <p:nvPr/>
        </p:nvPicPr>
        <p:blipFill rotWithShape="1">
          <a:blip r:embed="rId6">
            <a:alphaModFix/>
          </a:blip>
          <a:srcRect b="0" l="0" r="0" t="0"/>
          <a:stretch/>
        </p:blipFill>
        <p:spPr>
          <a:xfrm>
            <a:off x="8448675" y="2305050"/>
            <a:ext cx="1685925" cy="933450"/>
          </a:xfrm>
          <a:prstGeom prst="rect">
            <a:avLst/>
          </a:prstGeom>
          <a:noFill/>
          <a:ln>
            <a:noFill/>
          </a:ln>
        </p:spPr>
      </p:pic>
      <p:pic>
        <p:nvPicPr>
          <p:cNvPr descr="Trello macOS BigSur - Iconos Social Media y Logos" id="140" name="Google Shape;140;g20da6ac40ed_4_11"/>
          <p:cNvPicPr preferRelativeResize="0"/>
          <p:nvPr/>
        </p:nvPicPr>
        <p:blipFill rotWithShape="1">
          <a:blip r:embed="rId7">
            <a:alphaModFix/>
          </a:blip>
          <a:srcRect b="0" l="0" r="0" t="0"/>
          <a:stretch/>
        </p:blipFill>
        <p:spPr>
          <a:xfrm>
            <a:off x="6903696" y="2215105"/>
            <a:ext cx="1171575" cy="1114425"/>
          </a:xfrm>
          <a:prstGeom prst="rect">
            <a:avLst/>
          </a:prstGeom>
          <a:noFill/>
          <a:ln>
            <a:noFill/>
          </a:ln>
        </p:spPr>
      </p:pic>
      <p:pic>
        <p:nvPicPr>
          <p:cNvPr descr="A yellow and black cartoon character&#10;&#10;Description automatically generated" id="141" name="Google Shape;141;g20da6ac40ed_4_11"/>
          <p:cNvPicPr preferRelativeResize="0"/>
          <p:nvPr/>
        </p:nvPicPr>
        <p:blipFill rotWithShape="1">
          <a:blip r:embed="rId8">
            <a:alphaModFix/>
          </a:blip>
          <a:srcRect b="0" l="0" r="0" t="0"/>
          <a:stretch/>
        </p:blipFill>
        <p:spPr>
          <a:xfrm>
            <a:off x="3381254" y="3765389"/>
            <a:ext cx="1009650" cy="1019175"/>
          </a:xfrm>
          <a:prstGeom prst="rect">
            <a:avLst/>
          </a:prstGeom>
          <a:noFill/>
          <a:ln>
            <a:noFill/>
          </a:ln>
        </p:spPr>
      </p:pic>
      <p:pic>
        <p:nvPicPr>
          <p:cNvPr descr="A colorful triangle with black background&#10;&#10;Description automatically generated" id="142" name="Google Shape;142;g20da6ac40ed_4_11"/>
          <p:cNvPicPr preferRelativeResize="0"/>
          <p:nvPr/>
        </p:nvPicPr>
        <p:blipFill rotWithShape="1">
          <a:blip r:embed="rId9">
            <a:alphaModFix/>
          </a:blip>
          <a:srcRect b="0" l="0" r="0" t="0"/>
          <a:stretch/>
        </p:blipFill>
        <p:spPr>
          <a:xfrm>
            <a:off x="5272268" y="3841047"/>
            <a:ext cx="832294" cy="880882"/>
          </a:xfrm>
          <a:prstGeom prst="rect">
            <a:avLst/>
          </a:prstGeom>
          <a:noFill/>
          <a:ln>
            <a:noFill/>
          </a:ln>
        </p:spPr>
      </p:pic>
      <p:pic>
        <p:nvPicPr>
          <p:cNvPr descr="A circular logo with a blue circle in the middle&#10;&#10;Description automatically generated" id="143" name="Google Shape;143;g20da6ac40ed_4_11"/>
          <p:cNvPicPr preferRelativeResize="0"/>
          <p:nvPr/>
        </p:nvPicPr>
        <p:blipFill rotWithShape="1">
          <a:blip r:embed="rId10">
            <a:alphaModFix/>
          </a:blip>
          <a:srcRect b="0" l="0" r="0" t="0"/>
          <a:stretch/>
        </p:blipFill>
        <p:spPr>
          <a:xfrm>
            <a:off x="8903464" y="3850572"/>
            <a:ext cx="799378" cy="857492"/>
          </a:xfrm>
          <a:prstGeom prst="rect">
            <a:avLst/>
          </a:prstGeom>
          <a:noFill/>
          <a:ln>
            <a:noFill/>
          </a:ln>
        </p:spPr>
      </p:pic>
      <p:pic>
        <p:nvPicPr>
          <p:cNvPr descr="A logo with different colors on it&#10;&#10;Description automatically generated" id="144" name="Google Shape;144;g20da6ac40ed_4_11"/>
          <p:cNvPicPr preferRelativeResize="0"/>
          <p:nvPr/>
        </p:nvPicPr>
        <p:blipFill rotWithShape="1">
          <a:blip r:embed="rId11">
            <a:alphaModFix/>
          </a:blip>
          <a:srcRect b="0" l="0" r="0" t="0"/>
          <a:stretch/>
        </p:blipFill>
        <p:spPr>
          <a:xfrm>
            <a:off x="6938299" y="3769609"/>
            <a:ext cx="1123950" cy="1019175"/>
          </a:xfrm>
          <a:prstGeom prst="rect">
            <a:avLst/>
          </a:prstGeom>
          <a:noFill/>
          <a:ln>
            <a:noFill/>
          </a:ln>
        </p:spPr>
      </p:pic>
      <p:pic>
        <p:nvPicPr>
          <p:cNvPr descr="Download Google Meet Logo in SVG Vector or PNG File Format - Logo.wine" id="145" name="Google Shape;145;g20da6ac40ed_4_11"/>
          <p:cNvPicPr preferRelativeResize="0"/>
          <p:nvPr/>
        </p:nvPicPr>
        <p:blipFill rotWithShape="1">
          <a:blip r:embed="rId12">
            <a:alphaModFix/>
          </a:blip>
          <a:srcRect b="0" l="0" r="0" t="0"/>
          <a:stretch/>
        </p:blipFill>
        <p:spPr>
          <a:xfrm>
            <a:off x="10245403" y="3702934"/>
            <a:ext cx="1685925" cy="1152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g20db86d69b7_0_79"/>
          <p:cNvSpPr txBox="1"/>
          <p:nvPr>
            <p:ph idx="1" type="body"/>
          </p:nvPr>
        </p:nvSpPr>
        <p:spPr>
          <a:xfrm>
            <a:off x="8285163" y="2214563"/>
            <a:ext cx="3449637" cy="2419350"/>
          </a:xfrm>
          <a:prstGeom prst="rect">
            <a:avLst/>
          </a:prstGeom>
          <a:noFill/>
          <a:ln>
            <a:noFill/>
          </a:ln>
        </p:spPr>
        <p:txBody>
          <a:bodyPr anchorCtr="0" anchor="t" bIns="45700" lIns="91425" spcFirstLastPara="1" rIns="91425" wrap="square" tIns="45700">
            <a:normAutofit/>
          </a:bodyPr>
          <a:lstStyle/>
          <a:p>
            <a:pPr indent="-355600" lvl="0" marL="457200" marR="0" rtl="0" algn="l">
              <a:lnSpc>
                <a:spcPct val="100000"/>
              </a:lnSpc>
              <a:spcBef>
                <a:spcPts val="360"/>
              </a:spcBef>
              <a:spcAft>
                <a:spcPts val="0"/>
              </a:spcAft>
              <a:buClr>
                <a:srgbClr val="0F486F"/>
              </a:buClr>
              <a:buSzPts val="2000"/>
              <a:buFont typeface="Merriweather"/>
              <a:buChar char="➔"/>
            </a:pPr>
            <a:r>
              <a:rPr lang="es-ES" sz="2000">
                <a:solidFill>
                  <a:srgbClr val="000000"/>
                </a:solidFill>
                <a:latin typeface="Corbel"/>
                <a:ea typeface="Corbel"/>
                <a:cs typeface="Corbel"/>
                <a:sym typeface="Corbel"/>
              </a:rPr>
              <a:t>Aplicación de técnicas de modelado.</a:t>
            </a:r>
            <a:endParaRPr sz="2000">
              <a:solidFill>
                <a:srgbClr val="000000"/>
              </a:solidFill>
              <a:latin typeface="Corbel"/>
              <a:ea typeface="Corbel"/>
              <a:cs typeface="Corbel"/>
              <a:sym typeface="Corbel"/>
            </a:endParaRPr>
          </a:p>
          <a:p>
            <a:pPr indent="-355600" lvl="0" marL="457200" marR="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Corbel"/>
                <a:ea typeface="Corbel"/>
                <a:cs typeface="Corbel"/>
                <a:sym typeface="Corbel"/>
              </a:rPr>
              <a:t>Interpretación de  los resultados</a:t>
            </a:r>
            <a:endParaRPr sz="2000">
              <a:solidFill>
                <a:srgbClr val="000000"/>
              </a:solidFill>
              <a:latin typeface="Corbel"/>
              <a:ea typeface="Corbel"/>
              <a:cs typeface="Corbel"/>
              <a:sym typeface="Corbel"/>
            </a:endParaRPr>
          </a:p>
          <a:p>
            <a:pPr indent="-355600" lvl="0" marL="457200" marR="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Corbel"/>
                <a:ea typeface="Corbel"/>
                <a:cs typeface="Corbel"/>
                <a:sym typeface="Corbel"/>
              </a:rPr>
              <a:t>Documentar el proyecto.</a:t>
            </a:r>
            <a:endParaRPr sz="2000">
              <a:solidFill>
                <a:srgbClr val="000000"/>
              </a:solidFill>
              <a:latin typeface="Corbel"/>
              <a:ea typeface="Corbel"/>
              <a:cs typeface="Corbel"/>
              <a:sym typeface="Corbel"/>
            </a:endParaRPr>
          </a:p>
          <a:p>
            <a:pPr indent="-355600" lvl="0" marL="457200" marR="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Corbel"/>
                <a:ea typeface="Corbel"/>
                <a:cs typeface="Corbel"/>
                <a:sym typeface="Corbel"/>
              </a:rPr>
              <a:t>Compartir el proyecto</a:t>
            </a:r>
            <a:endParaRPr sz="2000">
              <a:solidFill>
                <a:srgbClr val="000000"/>
              </a:solidFill>
              <a:latin typeface="Corbel"/>
              <a:ea typeface="Corbel"/>
              <a:cs typeface="Corbel"/>
              <a:sym typeface="Corbel"/>
            </a:endParaRPr>
          </a:p>
          <a:p>
            <a:pPr indent="0" lvl="0" marL="457200" marR="0" rtl="0" algn="l">
              <a:lnSpc>
                <a:spcPct val="100000"/>
              </a:lnSpc>
              <a:spcBef>
                <a:spcPts val="600"/>
              </a:spcBef>
              <a:spcAft>
                <a:spcPts val="600"/>
              </a:spcAft>
              <a:buClr>
                <a:schemeClr val="dk1"/>
              </a:buClr>
              <a:buSzPts val="1440"/>
              <a:buNone/>
            </a:pPr>
            <a:r>
              <a:t/>
            </a:r>
            <a:endParaRPr>
              <a:solidFill>
                <a:srgbClr val="000000"/>
              </a:solidFill>
              <a:latin typeface="Corbel"/>
              <a:ea typeface="Corbel"/>
              <a:cs typeface="Corbel"/>
              <a:sym typeface="Corbel"/>
            </a:endParaRPr>
          </a:p>
        </p:txBody>
      </p:sp>
      <p:sp>
        <p:nvSpPr>
          <p:cNvPr id="151" name="Google Shape;151;g20db86d69b7_0_79"/>
          <p:cNvSpPr txBox="1"/>
          <p:nvPr>
            <p:ph idx="4294967295" type="body"/>
          </p:nvPr>
        </p:nvSpPr>
        <p:spPr>
          <a:xfrm>
            <a:off x="153336" y="2216456"/>
            <a:ext cx="3860800" cy="3665538"/>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360"/>
              </a:spcBef>
              <a:spcAft>
                <a:spcPts val="0"/>
              </a:spcAft>
              <a:buClr>
                <a:srgbClr val="0F486F"/>
              </a:buClr>
              <a:buSzPts val="2000"/>
              <a:buFont typeface="Merriweather"/>
              <a:buChar char="➔"/>
            </a:pPr>
            <a:r>
              <a:rPr lang="es-ES" sz="2000">
                <a:solidFill>
                  <a:srgbClr val="000000"/>
                </a:solidFill>
                <a:latin typeface="Corbel"/>
                <a:ea typeface="Corbel"/>
                <a:cs typeface="Corbel"/>
                <a:sym typeface="Corbel"/>
              </a:rPr>
              <a:t>Definición de roles y cuestiones organizativas</a:t>
            </a:r>
            <a:endParaRPr sz="2000">
              <a:solidFill>
                <a:srgbClr val="000000"/>
              </a:solidFill>
              <a:latin typeface="Corbel"/>
              <a:ea typeface="Corbel"/>
              <a:cs typeface="Corbel"/>
              <a:sym typeface="Corbel"/>
            </a:endParaRPr>
          </a:p>
          <a:p>
            <a:pPr indent="-355600" lvl="0" marL="45720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Corbel"/>
                <a:ea typeface="Corbel"/>
                <a:cs typeface="Corbel"/>
                <a:sym typeface="Corbel"/>
              </a:rPr>
              <a:t>Elaboración de documentación y uso de herramientas.</a:t>
            </a:r>
            <a:endParaRPr sz="2000">
              <a:solidFill>
                <a:srgbClr val="000000"/>
              </a:solidFill>
              <a:latin typeface="Corbel"/>
              <a:ea typeface="Corbel"/>
              <a:cs typeface="Corbel"/>
              <a:sym typeface="Corbel"/>
            </a:endParaRPr>
          </a:p>
          <a:p>
            <a:pPr indent="-355600" lvl="0" marL="45720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Corbel"/>
                <a:ea typeface="Corbel"/>
                <a:cs typeface="Corbel"/>
                <a:sym typeface="Corbel"/>
              </a:rPr>
              <a:t>Obtención de dataset</a:t>
            </a:r>
            <a:endParaRPr sz="2000">
              <a:solidFill>
                <a:srgbClr val="000000"/>
              </a:solidFill>
              <a:latin typeface="Corbel"/>
              <a:ea typeface="Corbel"/>
              <a:cs typeface="Corbel"/>
              <a:sym typeface="Corbel"/>
            </a:endParaRPr>
          </a:p>
          <a:p>
            <a:pPr indent="-355600" lvl="0" marL="45720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Corbel"/>
                <a:ea typeface="Corbel"/>
                <a:cs typeface="Corbel"/>
                <a:sym typeface="Corbel"/>
              </a:rPr>
              <a:t>Recopilación de datos externos</a:t>
            </a:r>
            <a:endParaRPr sz="2000">
              <a:solidFill>
                <a:srgbClr val="000000"/>
              </a:solidFill>
              <a:latin typeface="Corbel"/>
              <a:ea typeface="Corbel"/>
              <a:cs typeface="Corbel"/>
              <a:sym typeface="Corbel"/>
            </a:endParaRPr>
          </a:p>
          <a:p>
            <a:pPr indent="-355600" lvl="0" marL="45720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Corbel"/>
                <a:ea typeface="Corbel"/>
                <a:cs typeface="Corbel"/>
                <a:sym typeface="Corbel"/>
              </a:rPr>
              <a:t>Elaboración diccionario de datos</a:t>
            </a:r>
            <a:endParaRPr sz="2000">
              <a:solidFill>
                <a:srgbClr val="000000"/>
              </a:solidFill>
              <a:latin typeface="Corbel"/>
              <a:ea typeface="Corbel"/>
              <a:cs typeface="Corbel"/>
              <a:sym typeface="Corbel"/>
            </a:endParaRPr>
          </a:p>
          <a:p>
            <a:pPr indent="-355600" lvl="0" marL="45720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Corbel"/>
                <a:ea typeface="Corbel"/>
                <a:cs typeface="Corbel"/>
                <a:sym typeface="Corbel"/>
              </a:rPr>
              <a:t>Diagrama de Gantt</a:t>
            </a:r>
            <a:endParaRPr sz="2000">
              <a:solidFill>
                <a:srgbClr val="000000"/>
              </a:solidFill>
              <a:latin typeface="Corbel"/>
              <a:ea typeface="Corbel"/>
              <a:cs typeface="Corbel"/>
              <a:sym typeface="Corbel"/>
            </a:endParaRPr>
          </a:p>
        </p:txBody>
      </p:sp>
      <p:sp>
        <p:nvSpPr>
          <p:cNvPr id="152" name="Google Shape;152;g20db86d69b7_0_79"/>
          <p:cNvSpPr txBox="1"/>
          <p:nvPr>
            <p:ph idx="4294967295" type="body"/>
          </p:nvPr>
        </p:nvSpPr>
        <p:spPr>
          <a:xfrm>
            <a:off x="4166536" y="2216456"/>
            <a:ext cx="3638550" cy="3538875"/>
          </a:xfrm>
          <a:prstGeom prst="rect">
            <a:avLst/>
          </a:prstGeom>
          <a:noFill/>
          <a:ln>
            <a:noFill/>
          </a:ln>
        </p:spPr>
        <p:txBody>
          <a:bodyPr anchorCtr="0" anchor="t" bIns="45700" lIns="91425" spcFirstLastPara="1" rIns="91425" wrap="square" tIns="45700">
            <a:normAutofit/>
          </a:bodyPr>
          <a:lstStyle/>
          <a:p>
            <a:pPr indent="-355600" lvl="0" marL="457200" marR="0" rtl="0" algn="l">
              <a:lnSpc>
                <a:spcPct val="100000"/>
              </a:lnSpc>
              <a:spcBef>
                <a:spcPts val="360"/>
              </a:spcBef>
              <a:spcAft>
                <a:spcPts val="0"/>
              </a:spcAft>
              <a:buClr>
                <a:srgbClr val="0F486F"/>
              </a:buClr>
              <a:buSzPts val="2000"/>
              <a:buFont typeface="Merriweather"/>
              <a:buChar char="➔"/>
            </a:pPr>
            <a:r>
              <a:rPr lang="es-ES" sz="2000">
                <a:solidFill>
                  <a:srgbClr val="000000"/>
                </a:solidFill>
                <a:latin typeface="Corbel"/>
                <a:ea typeface="Corbel"/>
                <a:cs typeface="Corbel"/>
                <a:sym typeface="Corbel"/>
              </a:rPr>
              <a:t>Exploración  de los datos</a:t>
            </a:r>
            <a:endParaRPr sz="2000">
              <a:solidFill>
                <a:srgbClr val="000000"/>
              </a:solidFill>
              <a:latin typeface="Corbel"/>
              <a:ea typeface="Corbel"/>
              <a:cs typeface="Corbel"/>
              <a:sym typeface="Corbel"/>
            </a:endParaRPr>
          </a:p>
          <a:p>
            <a:pPr indent="-355600" lvl="0" marL="457200" marR="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Corbel"/>
                <a:ea typeface="Corbel"/>
                <a:cs typeface="Corbel"/>
                <a:sym typeface="Corbel"/>
              </a:rPr>
              <a:t>Limpieza de los datos</a:t>
            </a:r>
            <a:endParaRPr sz="2000">
              <a:solidFill>
                <a:srgbClr val="000000"/>
              </a:solidFill>
              <a:latin typeface="Corbel"/>
              <a:ea typeface="Corbel"/>
              <a:cs typeface="Corbel"/>
              <a:sym typeface="Corbel"/>
            </a:endParaRPr>
          </a:p>
          <a:p>
            <a:pPr indent="-355600" lvl="0" marL="457200" marR="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Corbel"/>
                <a:ea typeface="Corbel"/>
                <a:cs typeface="Corbel"/>
                <a:sym typeface="Corbel"/>
              </a:rPr>
              <a:t>Consultas sobre determinados  datos a la empresa.</a:t>
            </a:r>
            <a:endParaRPr sz="2000">
              <a:solidFill>
                <a:srgbClr val="000000"/>
              </a:solidFill>
              <a:latin typeface="Corbel"/>
              <a:ea typeface="Corbel"/>
              <a:cs typeface="Corbel"/>
              <a:sym typeface="Corbel"/>
            </a:endParaRPr>
          </a:p>
          <a:p>
            <a:pPr indent="-355600" lvl="0" marL="457200" marR="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Corbel"/>
                <a:ea typeface="Corbel"/>
                <a:cs typeface="Corbel"/>
                <a:sym typeface="Corbel"/>
              </a:rPr>
              <a:t>Preparación de  los datos</a:t>
            </a:r>
            <a:endParaRPr sz="2000">
              <a:solidFill>
                <a:srgbClr val="000000"/>
              </a:solidFill>
              <a:latin typeface="Corbel"/>
              <a:ea typeface="Corbel"/>
              <a:cs typeface="Corbel"/>
              <a:sym typeface="Corbel"/>
            </a:endParaRPr>
          </a:p>
          <a:p>
            <a:pPr indent="-355600" lvl="0" marL="457200" marR="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Corbel"/>
                <a:ea typeface="Corbel"/>
                <a:cs typeface="Corbel"/>
                <a:sym typeface="Corbel"/>
              </a:rPr>
              <a:t>Análisis exploratorio del set de datos</a:t>
            </a:r>
            <a:endParaRPr sz="2000">
              <a:solidFill>
                <a:srgbClr val="000000"/>
              </a:solidFill>
              <a:latin typeface="Corbel"/>
              <a:ea typeface="Corbel"/>
              <a:cs typeface="Corbel"/>
              <a:sym typeface="Corbel"/>
            </a:endParaRPr>
          </a:p>
          <a:p>
            <a:pPr indent="-355600" lvl="0" marL="457200" marR="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Corbel"/>
                <a:ea typeface="Corbel"/>
                <a:cs typeface="Corbel"/>
                <a:sym typeface="Corbel"/>
              </a:rPr>
              <a:t>Diagrama de Gantt del Sprint 2</a:t>
            </a:r>
            <a:endParaRPr sz="2000">
              <a:solidFill>
                <a:srgbClr val="000000"/>
              </a:solidFill>
              <a:latin typeface="Corbel"/>
              <a:ea typeface="Corbel"/>
              <a:cs typeface="Corbel"/>
              <a:sym typeface="Corbel"/>
            </a:endParaRPr>
          </a:p>
        </p:txBody>
      </p:sp>
      <p:sp>
        <p:nvSpPr>
          <p:cNvPr id="153" name="Google Shape;153;g20db86d69b7_0_79"/>
          <p:cNvSpPr/>
          <p:nvPr/>
        </p:nvSpPr>
        <p:spPr>
          <a:xfrm>
            <a:off x="1219676" y="1426825"/>
            <a:ext cx="1396200" cy="475500"/>
          </a:xfrm>
          <a:prstGeom prst="round2DiagRect">
            <a:avLst>
              <a:gd fmla="val 16667" name="adj1"/>
              <a:gd fmla="val 0" name="adj2"/>
            </a:avLst>
          </a:prstGeom>
          <a:solidFill>
            <a:srgbClr val="2B8C95"/>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s-ES" sz="1800" u="none" cap="none" strike="noStrike">
                <a:solidFill>
                  <a:schemeClr val="lt1"/>
                </a:solidFill>
                <a:latin typeface="Corbel"/>
                <a:ea typeface="Corbel"/>
                <a:cs typeface="Corbel"/>
                <a:sym typeface="Corbel"/>
              </a:rPr>
              <a:t>SPRINT 1</a:t>
            </a:r>
            <a:endParaRPr b="1" i="0" sz="1800" u="none" cap="none" strike="noStrike">
              <a:solidFill>
                <a:schemeClr val="lt1"/>
              </a:solidFill>
              <a:latin typeface="Corbel"/>
              <a:ea typeface="Corbel"/>
              <a:cs typeface="Corbel"/>
              <a:sym typeface="Corbel"/>
            </a:endParaRPr>
          </a:p>
        </p:txBody>
      </p:sp>
      <p:sp>
        <p:nvSpPr>
          <p:cNvPr id="154" name="Google Shape;154;g20db86d69b7_0_79"/>
          <p:cNvSpPr/>
          <p:nvPr/>
        </p:nvSpPr>
        <p:spPr>
          <a:xfrm>
            <a:off x="5255025" y="1433437"/>
            <a:ext cx="1396200" cy="475500"/>
          </a:xfrm>
          <a:prstGeom prst="round2DiagRect">
            <a:avLst>
              <a:gd fmla="val 16667" name="adj1"/>
              <a:gd fmla="val 0" name="adj2"/>
            </a:avLst>
          </a:prstGeom>
          <a:solidFill>
            <a:srgbClr val="2B8C95"/>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s-ES" sz="1800" u="none" cap="none" strike="noStrike">
                <a:solidFill>
                  <a:schemeClr val="lt1"/>
                </a:solidFill>
                <a:latin typeface="Corbel"/>
                <a:ea typeface="Corbel"/>
                <a:cs typeface="Corbel"/>
                <a:sym typeface="Corbel"/>
              </a:rPr>
              <a:t>SPRINT 2</a:t>
            </a:r>
            <a:endParaRPr b="1" i="0" sz="1800" u="none" cap="none" strike="noStrike">
              <a:solidFill>
                <a:schemeClr val="lt1"/>
              </a:solidFill>
              <a:latin typeface="Corbel"/>
              <a:ea typeface="Corbel"/>
              <a:cs typeface="Corbel"/>
              <a:sym typeface="Corbel"/>
            </a:endParaRPr>
          </a:p>
        </p:txBody>
      </p:sp>
      <p:sp>
        <p:nvSpPr>
          <p:cNvPr id="155" name="Google Shape;155;g20db86d69b7_0_79"/>
          <p:cNvSpPr/>
          <p:nvPr/>
        </p:nvSpPr>
        <p:spPr>
          <a:xfrm>
            <a:off x="9309825" y="1426825"/>
            <a:ext cx="1396200" cy="475500"/>
          </a:xfrm>
          <a:prstGeom prst="round2DiagRect">
            <a:avLst>
              <a:gd fmla="val 16667" name="adj1"/>
              <a:gd fmla="val 0" name="adj2"/>
            </a:avLst>
          </a:prstGeom>
          <a:solidFill>
            <a:srgbClr val="2B8C95"/>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s-ES" sz="1800" u="none" cap="none" strike="noStrike">
                <a:solidFill>
                  <a:schemeClr val="lt1"/>
                </a:solidFill>
                <a:latin typeface="Corbel"/>
                <a:ea typeface="Corbel"/>
                <a:cs typeface="Corbel"/>
                <a:sym typeface="Corbel"/>
              </a:rPr>
              <a:t>SPRINT 3</a:t>
            </a:r>
            <a:endParaRPr b="1" i="0" sz="1800" u="none" cap="none" strike="noStrike">
              <a:solidFill>
                <a:schemeClr val="lt1"/>
              </a:solidFill>
              <a:latin typeface="Corbel"/>
              <a:ea typeface="Corbel"/>
              <a:cs typeface="Corbel"/>
              <a:sym typeface="Corbe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0db86d69b7_0_109"/>
          <p:cNvSpPr txBox="1"/>
          <p:nvPr/>
        </p:nvSpPr>
        <p:spPr>
          <a:xfrm>
            <a:off x="0" y="990600"/>
            <a:ext cx="2705100" cy="58477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ES" sz="3200" u="none" cap="none" strike="noStrike">
                <a:solidFill>
                  <a:srgbClr val="FFFFFF"/>
                </a:solidFill>
                <a:latin typeface="Kanit Medium"/>
                <a:ea typeface="Kanit Medium"/>
                <a:cs typeface="Kanit Medium"/>
                <a:sym typeface="Kanit Medium"/>
              </a:rPr>
              <a:t>Trello</a:t>
            </a:r>
            <a:endParaRPr b="0" i="0" sz="1400" u="none" cap="none" strike="noStrike">
              <a:solidFill>
                <a:srgbClr val="000000"/>
              </a:solidFill>
              <a:latin typeface="Kanit Medium"/>
              <a:ea typeface="Kanit Medium"/>
              <a:cs typeface="Kanit Medium"/>
              <a:sym typeface="Kanit Medium"/>
            </a:endParaRPr>
          </a:p>
        </p:txBody>
      </p:sp>
      <p:pic>
        <p:nvPicPr>
          <p:cNvPr id="161" name="Google Shape;161;g20db86d69b7_0_109"/>
          <p:cNvPicPr preferRelativeResize="0"/>
          <p:nvPr/>
        </p:nvPicPr>
        <p:blipFill rotWithShape="1">
          <a:blip r:embed="rId3">
            <a:alphaModFix/>
          </a:blip>
          <a:srcRect b="0" l="0" r="0" t="0"/>
          <a:stretch/>
        </p:blipFill>
        <p:spPr>
          <a:xfrm>
            <a:off x="2912534" y="1289190"/>
            <a:ext cx="9062072" cy="468601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2024-05-23T03:28:29Z</dcterms:created>
  <dc:creator>Usuario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8da57a1-68dc-4295-9706-9476bd9e0370_Enabled">
    <vt:lpwstr>true</vt:lpwstr>
  </property>
  <property fmtid="{D5CDD505-2E9C-101B-9397-08002B2CF9AE}" pid="3" name="MSIP_Label_38da57a1-68dc-4295-9706-9476bd9e0370_SetDate">
    <vt:lpwstr>2024-11-21T19:35:52Z</vt:lpwstr>
  </property>
  <property fmtid="{D5CDD505-2E9C-101B-9397-08002B2CF9AE}" pid="4" name="MSIP_Label_38da57a1-68dc-4295-9706-9476bd9e0370_Method">
    <vt:lpwstr>Standard</vt:lpwstr>
  </property>
  <property fmtid="{D5CDD505-2E9C-101B-9397-08002B2CF9AE}" pid="5" name="MSIP_Label_38da57a1-68dc-4295-9706-9476bd9e0370_Name">
    <vt:lpwstr>defa4170-0d19-0005-0002-bc88714345d2</vt:lpwstr>
  </property>
  <property fmtid="{D5CDD505-2E9C-101B-9397-08002B2CF9AE}" pid="6" name="MSIP_Label_38da57a1-68dc-4295-9706-9476bd9e0370_SiteId">
    <vt:lpwstr>1673d597-412b-4591-b4fc-b4aebba0cea2</vt:lpwstr>
  </property>
  <property fmtid="{D5CDD505-2E9C-101B-9397-08002B2CF9AE}" pid="7" name="MSIP_Label_38da57a1-68dc-4295-9706-9476bd9e0370_ActionId">
    <vt:lpwstr>c36edc56-06f9-4955-be3e-303676b7c5c9</vt:lpwstr>
  </property>
  <property fmtid="{D5CDD505-2E9C-101B-9397-08002B2CF9AE}" pid="8" name="MSIP_Label_38da57a1-68dc-4295-9706-9476bd9e0370_ContentBits">
    <vt:lpwstr>0</vt:lpwstr>
  </property>
</Properties>
</file>